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4"/>
  </p:notesMasterIdLst>
  <p:sldIdLst>
    <p:sldId id="256" r:id="rId2"/>
    <p:sldId id="298" r:id="rId3"/>
    <p:sldId id="274" r:id="rId4"/>
    <p:sldId id="299" r:id="rId5"/>
    <p:sldId id="258" r:id="rId6"/>
    <p:sldId id="275" r:id="rId7"/>
    <p:sldId id="283" r:id="rId8"/>
    <p:sldId id="286" r:id="rId9"/>
    <p:sldId id="300" r:id="rId10"/>
    <p:sldId id="261" r:id="rId11"/>
    <p:sldId id="273" r:id="rId12"/>
    <p:sldId id="276" r:id="rId13"/>
    <p:sldId id="277" r:id="rId14"/>
    <p:sldId id="262" r:id="rId15"/>
    <p:sldId id="301" r:id="rId16"/>
    <p:sldId id="279" r:id="rId17"/>
    <p:sldId id="272" r:id="rId18"/>
    <p:sldId id="280" r:id="rId19"/>
    <p:sldId id="264" r:id="rId20"/>
    <p:sldId id="268" r:id="rId21"/>
    <p:sldId id="297" r:id="rId22"/>
    <p:sldId id="302" r:id="rId23"/>
    <p:sldId id="267" r:id="rId24"/>
    <p:sldId id="303" r:id="rId25"/>
    <p:sldId id="290" r:id="rId26"/>
    <p:sldId id="291" r:id="rId27"/>
    <p:sldId id="292" r:id="rId28"/>
    <p:sldId id="304" r:id="rId29"/>
    <p:sldId id="294" r:id="rId30"/>
    <p:sldId id="295" r:id="rId31"/>
    <p:sldId id="296" r:id="rId32"/>
    <p:sldId id="281" r:id="rId33"/>
  </p:sldIdLst>
  <p:sldSz cx="18288000" cy="10287000"/>
  <p:notesSz cx="6858000" cy="9144000"/>
  <p:embeddedFontLst>
    <p:embeddedFont>
      <p:font typeface="Calibri" panose="020F0502020204030204" pitchFamily="34" charset="0"/>
      <p:regular r:id="rId35"/>
      <p:bold r:id="rId36"/>
      <p:italic r:id="rId37"/>
      <p:boldItalic r:id="rId38"/>
    </p:embeddedFont>
    <p:embeddedFont>
      <p:font typeface="Cocon® Next Arabic" panose="020A0503020102020204" charset="-78"/>
      <p:regular r:id="rId39"/>
    </p:embeddedFont>
    <p:embeddedFont>
      <p:font typeface="Muli Black" panose="020B0604020202020204" charset="0"/>
      <p:regular r:id="rId40"/>
    </p:embeddedFont>
    <p:embeddedFont>
      <p:font typeface="Muli Regular" panose="020B0604020202020204" charset="0"/>
      <p:regular r:id="rId41"/>
    </p:embeddedFont>
    <p:embeddedFont>
      <p:font typeface="Muli Regular Bold" panose="020B0604020202020204" charset="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D1A9"/>
    <a:srgbClr val="262D52"/>
    <a:srgbClr val="F1E9D2"/>
    <a:srgbClr val="2B335C"/>
    <a:srgbClr val="EA8B61"/>
    <a:srgbClr val="F6F6FC"/>
    <a:srgbClr val="E9EAED"/>
    <a:srgbClr val="000099"/>
    <a:srgbClr val="6771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نمط متوسط 2 - تميي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نمط متوسط 2 - تميي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نمط متوسط 4 - تميي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31" autoAdjust="0"/>
    <p:restoredTop sz="94622" autoAdjust="0"/>
  </p:normalViewPr>
  <p:slideViewPr>
    <p:cSldViewPr>
      <p:cViewPr varScale="1">
        <p:scale>
          <a:sx n="42" d="100"/>
          <a:sy n="42" d="100"/>
        </p:scale>
        <p:origin x="772"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ar-S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C7A062B2-EFBF-4A23-A9D0-A59FF357A24B}" type="datetimeFigureOut">
              <a:rPr lang="ar-SA" smtClean="0"/>
              <a:t>24/04/1442</a:t>
            </a:fld>
            <a:endParaRPr lang="ar-S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ar-S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ar-S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25068939-28B9-462B-94DD-159D1E0918AE}" type="slidenum">
              <a:rPr lang="ar-SA" smtClean="0"/>
              <a:t>‹#›</a:t>
            </a:fld>
            <a:endParaRPr lang="ar-SA"/>
          </a:p>
        </p:txBody>
      </p:sp>
    </p:spTree>
    <p:extLst>
      <p:ext uri="{BB962C8B-B14F-4D97-AF65-F5344CB8AC3E}">
        <p14:creationId xmlns:p14="http://schemas.microsoft.com/office/powerpoint/2010/main" val="39244071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logo design reflects the application features</a:t>
            </a:r>
            <a:endParaRPr lang="ar-SA"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5068939-28B9-462B-94DD-159D1E0918AE}" type="slidenum">
              <a:rPr kumimoji="0" lang="ar-SA"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ar-SA"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90233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12/9/2020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7.xml"/><Relationship Id="rId4" Type="http://schemas.microsoft.com/office/2007/relationships/hdphoto" Target="../media/hdphoto4.wdp"/></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hdphoto" Target="../media/hdphoto3.wdp"/><Relationship Id="rId7"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15.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hdphoto" Target="../media/hdphoto3.wdp"/><Relationship Id="rId7" Type="http://schemas.openxmlformats.org/officeDocument/2006/relationships/image" Target="../media/image35.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4.png"/><Relationship Id="rId5" Type="http://schemas.microsoft.com/office/2007/relationships/hdphoto" Target="../media/hdphoto5.wdp"/><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jpe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0.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hdphoto" Target="../media/hdphoto3.wdp"/><Relationship Id="rId7"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335C"/>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A476F5A2-0CFF-42A7-B1A7-E95032C40EE3}"/>
              </a:ext>
            </a:extLst>
          </p:cNvPr>
          <p:cNvPicPr>
            <a:picLocks noChangeAspect="1"/>
          </p:cNvPicPr>
          <p:nvPr/>
        </p:nvPicPr>
        <p:blipFill rotWithShape="1">
          <a:blip r:embed="rId2"/>
          <a:srcRect r="45604" b="60500"/>
          <a:stretch/>
        </p:blipFill>
        <p:spPr>
          <a:xfrm>
            <a:off x="8051801" y="3162299"/>
            <a:ext cx="10388600" cy="7543801"/>
          </a:xfrm>
          <a:prstGeom prst="rect">
            <a:avLst/>
          </a:prstGeom>
        </p:spPr>
      </p:pic>
      <p:grpSp>
        <p:nvGrpSpPr>
          <p:cNvPr id="2" name="Group 1">
            <a:extLst>
              <a:ext uri="{FF2B5EF4-FFF2-40B4-BE49-F238E27FC236}">
                <a16:creationId xmlns:a16="http://schemas.microsoft.com/office/drawing/2014/main" id="{E996BC85-2616-4695-93E9-454ECB326F4B}"/>
              </a:ext>
            </a:extLst>
          </p:cNvPr>
          <p:cNvGrpSpPr/>
          <p:nvPr/>
        </p:nvGrpSpPr>
        <p:grpSpPr>
          <a:xfrm>
            <a:off x="1905000" y="3767652"/>
            <a:ext cx="4603816" cy="2751695"/>
            <a:chOff x="3186342" y="3482306"/>
            <a:chExt cx="4603816" cy="2751695"/>
          </a:xfrm>
        </p:grpSpPr>
        <p:sp>
          <p:nvSpPr>
            <p:cNvPr id="6" name="TextBox 6"/>
            <p:cNvSpPr txBox="1"/>
            <p:nvPr/>
          </p:nvSpPr>
          <p:spPr>
            <a:xfrm>
              <a:off x="3428981" y="5753100"/>
              <a:ext cx="4361177" cy="480901"/>
            </a:xfrm>
            <a:prstGeom prst="rect">
              <a:avLst/>
            </a:prstGeom>
          </p:spPr>
          <p:txBody>
            <a:bodyPr wrap="square" lIns="0" tIns="0" rIns="0" bIns="0" rtlCol="0" anchor="t">
              <a:spAutoFit/>
            </a:bodyPr>
            <a:lstStyle/>
            <a:p>
              <a:pPr marL="0" marR="0" lvl="0" indent="0" algn="l" defTabSz="914400" rtl="0" eaLnBrk="1" fontAlgn="auto" latinLnBrk="0" hangingPunct="1">
                <a:lnSpc>
                  <a:spcPts val="4200"/>
                </a:lnSpc>
                <a:spcBef>
                  <a:spcPct val="0"/>
                </a:spcBef>
                <a:spcAft>
                  <a:spcPts val="0"/>
                </a:spcAft>
                <a:buClrTx/>
                <a:buSzTx/>
                <a:buFontTx/>
                <a:buNone/>
                <a:tabLst/>
                <a:defRPr/>
              </a:pPr>
              <a:r>
                <a:rPr kumimoji="0" lang="en-US" sz="2400" b="1" i="0" u="none" strike="noStrike" kern="1200" cap="none" spc="165" normalizeH="0" baseline="0" noProof="0" dirty="0">
                  <a:ln>
                    <a:noFill/>
                  </a:ln>
                  <a:solidFill>
                    <a:srgbClr val="F1E9D2"/>
                  </a:solidFill>
                  <a:effectLst/>
                  <a:uLnTx/>
                  <a:uFillTx/>
                  <a:latin typeface="Calibri" panose="020F0502020204030204" pitchFamily="34" charset="0"/>
                  <a:ea typeface="Cocon® Next Arabic" panose="020A0503020102020204" pitchFamily="18" charset="-78"/>
                  <a:cs typeface="Calibri" panose="020F0502020204030204" pitchFamily="34" charset="0"/>
                </a:rPr>
                <a:t>HOTEL RESERVATION SYSTEM</a:t>
              </a:r>
            </a:p>
          </p:txBody>
        </p:sp>
        <p:pic>
          <p:nvPicPr>
            <p:cNvPr id="14" name="Picture 13" descr="Logo, icon&#10;&#10;Description automatically generated">
              <a:extLst>
                <a:ext uri="{FF2B5EF4-FFF2-40B4-BE49-F238E27FC236}">
                  <a16:creationId xmlns:a16="http://schemas.microsoft.com/office/drawing/2014/main" id="{5F688944-1C63-4CEF-BEAE-B94939B6BE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0800" y="3482306"/>
              <a:ext cx="1389358" cy="1828447"/>
            </a:xfrm>
            <a:prstGeom prst="rect">
              <a:avLst/>
            </a:prstGeom>
          </p:spPr>
        </p:pic>
        <p:pic>
          <p:nvPicPr>
            <p:cNvPr id="16" name="Picture 15" descr="A picture containing tableware, plate, cup, drawing&#10;&#10;Description automatically generated">
              <a:extLst>
                <a:ext uri="{FF2B5EF4-FFF2-40B4-BE49-F238E27FC236}">
                  <a16:creationId xmlns:a16="http://schemas.microsoft.com/office/drawing/2014/main" id="{BB581387-821E-41C2-B9B4-8563E25BA4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6342" y="3482307"/>
              <a:ext cx="2814846" cy="1828447"/>
            </a:xfrm>
            <a:prstGeom prst="rect">
              <a:avLst/>
            </a:prstGeom>
          </p:spPr>
        </p:pic>
      </p:grpSp>
      <p:sp>
        <p:nvSpPr>
          <p:cNvPr id="8" name="مستطيل 1">
            <a:extLst>
              <a:ext uri="{FF2B5EF4-FFF2-40B4-BE49-F238E27FC236}">
                <a16:creationId xmlns:a16="http://schemas.microsoft.com/office/drawing/2014/main" id="{6009569C-7828-4A78-91EA-28B7BFAE3217}"/>
              </a:ext>
            </a:extLst>
          </p:cNvPr>
          <p:cNvSpPr/>
          <p:nvPr/>
        </p:nvSpPr>
        <p:spPr>
          <a:xfrm>
            <a:off x="3810000" y="1104900"/>
            <a:ext cx="9144000" cy="954107"/>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1E9D2"/>
                </a:solidFill>
                <a:effectLst/>
                <a:uLnTx/>
                <a:uFillTx/>
                <a:latin typeface="Calibri"/>
                <a:ea typeface="+mn-ea"/>
                <a:cs typeface="+mn-cs"/>
              </a:rPr>
              <a:t>CS431 – Mobile Computing and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1E9D2"/>
                </a:solidFill>
                <a:effectLst/>
                <a:uLnTx/>
                <a:uFillTx/>
                <a:latin typeface="Calibri"/>
                <a:ea typeface="+mn-ea"/>
                <a:cs typeface="+mn-cs"/>
              </a:rPr>
              <a:t>Application Development</a:t>
            </a:r>
            <a:endParaRPr kumimoji="0" lang="en-MY" sz="2800" b="1" i="0" u="none" strike="noStrike" kern="1200" cap="none" spc="0" normalizeH="0" baseline="0" noProof="0" dirty="0">
              <a:ln>
                <a:noFill/>
              </a:ln>
              <a:solidFill>
                <a:srgbClr val="F1E9D2"/>
              </a:solidFill>
              <a:effectLst/>
              <a:uLnTx/>
              <a:uFillTx/>
              <a:latin typeface="Calibri"/>
              <a:ea typeface="+mn-ea"/>
              <a:cs typeface="+mn-cs"/>
            </a:endParaRPr>
          </a:p>
        </p:txBody>
      </p:sp>
      <p:sp>
        <p:nvSpPr>
          <p:cNvPr id="9" name="مستطيل 4">
            <a:extLst>
              <a:ext uri="{FF2B5EF4-FFF2-40B4-BE49-F238E27FC236}">
                <a16:creationId xmlns:a16="http://schemas.microsoft.com/office/drawing/2014/main" id="{1A0AA8A5-8D08-425B-9EAA-2584E32BAB37}"/>
              </a:ext>
            </a:extLst>
          </p:cNvPr>
          <p:cNvSpPr/>
          <p:nvPr/>
        </p:nvSpPr>
        <p:spPr>
          <a:xfrm>
            <a:off x="8051801" y="3261745"/>
            <a:ext cx="9144000" cy="3349956"/>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1E9D2"/>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By</a:t>
            </a:r>
            <a:r>
              <a:rPr kumimoji="0" lang="ar-SA" sz="2400" b="1" i="0" u="none" strike="noStrike" kern="1200" cap="none" spc="0" normalizeH="0" baseline="0" noProof="0" dirty="0">
                <a:ln>
                  <a:noFill/>
                </a:ln>
                <a:solidFill>
                  <a:srgbClr val="F1E9D2"/>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2400" b="1" i="0" u="none" strike="noStrike" kern="1200" cap="none" spc="0" normalizeH="0" baseline="0" noProof="0" dirty="0">
                <a:ln>
                  <a:noFill/>
                </a:ln>
                <a:solidFill>
                  <a:srgbClr val="F1E9D2"/>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Group 1 </a:t>
            </a:r>
            <a:endParaRPr kumimoji="0" lang="en-US" sz="2400" b="0" i="0" u="none" strike="noStrike" kern="1200" cap="none" spc="0" normalizeH="0" baseline="0" noProof="0" dirty="0">
              <a:ln>
                <a:noFill/>
              </a:ln>
              <a:solidFill>
                <a:srgbClr val="F1E9D2"/>
              </a:solidFill>
              <a:effectLst/>
              <a:uLnTx/>
              <a:uFillTx/>
              <a:latin typeface="Times New Roman" panose="02020603050405020304" pitchFamily="18" charset="0"/>
              <a:ea typeface="Times New Roman" panose="02020603050405020304" pitchFamily="18" charset="0"/>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1E9D2"/>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Ameera </a:t>
            </a:r>
            <a:r>
              <a:rPr kumimoji="0" lang="en-US" sz="2400" b="0" i="0" u="none" strike="noStrike" kern="1200" cap="none" spc="0" normalizeH="0" baseline="0" noProof="0" dirty="0" err="1">
                <a:ln>
                  <a:noFill/>
                </a:ln>
                <a:solidFill>
                  <a:srgbClr val="F1E9D2"/>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Almohammdi</a:t>
            </a:r>
            <a:r>
              <a:rPr kumimoji="0" lang="en-US" sz="2400" b="0" i="0" u="none" strike="noStrike" kern="1200" cap="none" spc="0" normalizeH="0" baseline="0" noProof="0" dirty="0">
                <a:ln>
                  <a:noFill/>
                </a:ln>
                <a:solidFill>
                  <a:srgbClr val="F1E9D2"/>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3752744</a:t>
            </a:r>
            <a:endParaRPr kumimoji="0" lang="en-US" sz="2400" b="0" i="0" u="none" strike="noStrike" kern="1200" cap="none" spc="0" normalizeH="0" baseline="0" noProof="0" dirty="0">
              <a:ln>
                <a:noFill/>
              </a:ln>
              <a:solidFill>
                <a:srgbClr val="F1E9D2"/>
              </a:solidFill>
              <a:effectLst/>
              <a:uLnTx/>
              <a:uFillTx/>
              <a:latin typeface="Times New Roman" panose="02020603050405020304" pitchFamily="18" charset="0"/>
              <a:ea typeface="Times New Roman" panose="02020603050405020304" pitchFamily="18" charset="0"/>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1E9D2"/>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Hind Alharbi			3453382</a:t>
            </a:r>
            <a:endParaRPr kumimoji="0" lang="en-US" sz="2400" b="0" i="0" u="none" strike="noStrike" kern="1200" cap="none" spc="0" normalizeH="0" baseline="0" noProof="0" dirty="0">
              <a:ln>
                <a:noFill/>
              </a:ln>
              <a:solidFill>
                <a:srgbClr val="F1E9D2"/>
              </a:solidFill>
              <a:effectLst/>
              <a:uLnTx/>
              <a:uFillTx/>
              <a:latin typeface="Times New Roman" panose="02020603050405020304" pitchFamily="18" charset="0"/>
              <a:ea typeface="Times New Roman" panose="02020603050405020304" pitchFamily="18" charset="0"/>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1E9D2"/>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Maryam </a:t>
            </a:r>
            <a:r>
              <a:rPr kumimoji="0" lang="en-US" sz="2400" b="0" i="0" u="none" strike="noStrike" kern="1200" cap="none" spc="0" normalizeH="0" baseline="0" noProof="0" dirty="0" err="1">
                <a:ln>
                  <a:noFill/>
                </a:ln>
                <a:solidFill>
                  <a:srgbClr val="F1E9D2"/>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Alraddadi</a:t>
            </a:r>
            <a:r>
              <a:rPr kumimoji="0" lang="en-US" sz="2400" b="0" i="0" u="none" strike="noStrike" kern="1200" cap="none" spc="0" normalizeH="0" baseline="0" noProof="0" dirty="0">
                <a:ln>
                  <a:noFill/>
                </a:ln>
                <a:solidFill>
                  <a:srgbClr val="F1E9D2"/>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3752699</a:t>
            </a:r>
            <a:endParaRPr kumimoji="0" lang="en-US" sz="2400" b="0" i="0" u="none" strike="noStrike" kern="1200" cap="none" spc="0" normalizeH="0" baseline="0" noProof="0" dirty="0">
              <a:ln>
                <a:noFill/>
              </a:ln>
              <a:solidFill>
                <a:srgbClr val="F1E9D2"/>
              </a:solidFill>
              <a:effectLst/>
              <a:uLnTx/>
              <a:uFillTx/>
              <a:latin typeface="Times New Roman" panose="02020603050405020304" pitchFamily="18" charset="0"/>
              <a:ea typeface="Times New Roman" panose="02020603050405020304" pitchFamily="18" charset="0"/>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F1E9D2"/>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Omamah</a:t>
            </a:r>
            <a:r>
              <a:rPr kumimoji="0" lang="en-US" sz="2400" b="0" i="0" u="none" strike="noStrike" kern="1200" cap="none" spc="0" normalizeH="0" baseline="0" noProof="0" dirty="0">
                <a:ln>
                  <a:noFill/>
                </a:ln>
                <a:solidFill>
                  <a:srgbClr val="F1E9D2"/>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2400" b="0" i="0" u="none" strike="noStrike" kern="1200" cap="none" spc="0" normalizeH="0" baseline="0" noProof="0" dirty="0" err="1">
                <a:ln>
                  <a:noFill/>
                </a:ln>
                <a:solidFill>
                  <a:srgbClr val="F1E9D2"/>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Alrehaili</a:t>
            </a:r>
            <a:r>
              <a:rPr kumimoji="0" lang="en-US" sz="2400" b="0" i="0" u="none" strike="noStrike" kern="1200" cap="none" spc="0" normalizeH="0" baseline="0" noProof="0" dirty="0">
                <a:ln>
                  <a:noFill/>
                </a:ln>
                <a:solidFill>
                  <a:srgbClr val="F1E9D2"/>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3752216</a:t>
            </a:r>
            <a:endParaRPr kumimoji="0" lang="en-US" sz="2400" b="0" i="0" u="none" strike="noStrike" kern="1200" cap="none" spc="0" normalizeH="0" baseline="0" noProof="0" dirty="0">
              <a:ln>
                <a:noFill/>
              </a:ln>
              <a:solidFill>
                <a:srgbClr val="F1E9D2"/>
              </a:solidFill>
              <a:effectLst/>
              <a:uLnTx/>
              <a:uFillTx/>
              <a:latin typeface="Times New Roman" panose="02020603050405020304" pitchFamily="18" charset="0"/>
              <a:ea typeface="Times New Roman" panose="02020603050405020304" pitchFamily="18" charset="0"/>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1E9D2"/>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Sana </a:t>
            </a:r>
            <a:r>
              <a:rPr kumimoji="0" lang="en-US" sz="2400" b="0" i="0" u="none" strike="noStrike" kern="1200" cap="none" spc="0" normalizeH="0" baseline="0" noProof="0" dirty="0" err="1">
                <a:ln>
                  <a:noFill/>
                </a:ln>
                <a:solidFill>
                  <a:srgbClr val="F1E9D2"/>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Qarah</a:t>
            </a:r>
            <a:r>
              <a:rPr kumimoji="0" lang="en-US" sz="2400" b="0" i="0" u="none" strike="noStrike" kern="1200" cap="none" spc="0" normalizeH="0" baseline="0" noProof="0" dirty="0">
                <a:ln>
                  <a:noFill/>
                </a:ln>
                <a:solidFill>
                  <a:srgbClr val="F1E9D2"/>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3752533</a:t>
            </a:r>
            <a:endParaRPr kumimoji="0" lang="en-US" sz="2400" b="0" i="0" u="none" strike="noStrike" kern="1200" cap="none" spc="0" normalizeH="0" baseline="0" noProof="0" dirty="0">
              <a:ln>
                <a:noFill/>
              </a:ln>
              <a:solidFill>
                <a:srgbClr val="F1E9D2"/>
              </a:solidFill>
              <a:effectLst/>
              <a:uLnTx/>
              <a:uFillTx/>
              <a:latin typeface="Times New Roman" panose="02020603050405020304" pitchFamily="18" charset="0"/>
              <a:ea typeface="Times New Roman" panose="02020603050405020304" pitchFamily="18" charset="0"/>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E9D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142391C-38B2-4D34-886D-7222FA5D9D80}"/>
              </a:ext>
            </a:extLst>
          </p:cNvPr>
          <p:cNvPicPr>
            <a:picLocks noChangeAspect="1"/>
          </p:cNvPicPr>
          <p:nvPr/>
        </p:nvPicPr>
        <p:blipFill rotWithShape="1">
          <a:blip r:embed="rId2"/>
          <a:srcRect l="49867" t="-133" b="-133"/>
          <a:stretch/>
        </p:blipFill>
        <p:spPr>
          <a:xfrm>
            <a:off x="533401" y="876300"/>
            <a:ext cx="762000" cy="1066800"/>
          </a:xfrm>
          <a:prstGeom prst="rect">
            <a:avLst/>
          </a:prstGeom>
        </p:spPr>
      </p:pic>
      <p:sp>
        <p:nvSpPr>
          <p:cNvPr id="6" name="مستطيل 5">
            <a:extLst>
              <a:ext uri="{FF2B5EF4-FFF2-40B4-BE49-F238E27FC236}">
                <a16:creationId xmlns:a16="http://schemas.microsoft.com/office/drawing/2014/main" id="{41F30957-4D47-4C9D-A3E5-096BDC58F493}"/>
              </a:ext>
            </a:extLst>
          </p:cNvPr>
          <p:cNvSpPr/>
          <p:nvPr/>
        </p:nvSpPr>
        <p:spPr>
          <a:xfrm>
            <a:off x="1524000" y="1028700"/>
            <a:ext cx="6044603" cy="769441"/>
          </a:xfrm>
          <a:prstGeom prst="rect">
            <a:avLst/>
          </a:prstGeom>
        </p:spPr>
        <p:txBody>
          <a:bodyPr wrap="none">
            <a:spAutoFit/>
          </a:bodyPr>
          <a:lstStyle/>
          <a:p>
            <a:r>
              <a:rPr lang="en-US" sz="4400" b="1">
                <a:solidFill>
                  <a:srgbClr val="2B335C"/>
                </a:solidFill>
                <a:cs typeface="+mj-cs"/>
              </a:rPr>
              <a:t>Functional Requirements</a:t>
            </a:r>
            <a:endParaRPr lang="ar-SA" sz="4400" b="1" dirty="0">
              <a:solidFill>
                <a:srgbClr val="2B335C"/>
              </a:solidFill>
              <a:cs typeface="+mj-cs"/>
            </a:endParaRPr>
          </a:p>
        </p:txBody>
      </p:sp>
      <p:sp>
        <p:nvSpPr>
          <p:cNvPr id="11" name="مستطيل 10">
            <a:extLst>
              <a:ext uri="{FF2B5EF4-FFF2-40B4-BE49-F238E27FC236}">
                <a16:creationId xmlns:a16="http://schemas.microsoft.com/office/drawing/2014/main" id="{2A29DE8E-243E-41B7-A9E6-777903DC6864}"/>
              </a:ext>
            </a:extLst>
          </p:cNvPr>
          <p:cNvSpPr/>
          <p:nvPr/>
        </p:nvSpPr>
        <p:spPr>
          <a:xfrm>
            <a:off x="533401" y="3075001"/>
            <a:ext cx="14935200" cy="7201972"/>
          </a:xfrm>
          <a:prstGeom prst="rect">
            <a:avLst/>
          </a:prstGeom>
        </p:spPr>
        <p:txBody>
          <a:bodyPr wrap="square">
            <a:spAutoFit/>
          </a:bodyPr>
          <a:lstStyle/>
          <a:p>
            <a:pPr indent="457200">
              <a:lnSpc>
                <a:spcPct val="150000"/>
              </a:lnSpc>
              <a:spcAft>
                <a:spcPts val="0"/>
              </a:spcAft>
            </a:pPr>
            <a:r>
              <a:rPr lang="en-US" sz="2800" b="1" dirty="0">
                <a:solidFill>
                  <a:srgbClr val="EA8B61"/>
                </a:solidFill>
                <a:latin typeface="Times New Roman" panose="02020603050405020304" pitchFamily="18" charset="0"/>
                <a:ea typeface="Times New Roman" panose="02020603050405020304" pitchFamily="18" charset="0"/>
              </a:rPr>
              <a:t>Functional requirements state what the system should do to which users and defines the services provided by the system:</a:t>
            </a:r>
          </a:p>
          <a:p>
            <a:pPr indent="457200">
              <a:lnSpc>
                <a:spcPct val="150000"/>
              </a:lnSpc>
              <a:spcAft>
                <a:spcPts val="0"/>
              </a:spcAft>
            </a:pPr>
            <a:endParaRPr lang="en-US" sz="2800" dirty="0">
              <a:solidFill>
                <a:srgbClr val="2B335C"/>
              </a:solidFill>
              <a:latin typeface="Times New Roman" panose="02020603050405020304" pitchFamily="18" charset="0"/>
              <a:ea typeface="Times New Roman" panose="02020603050405020304" pitchFamily="18" charset="0"/>
            </a:endParaRPr>
          </a:p>
          <a:p>
            <a:pPr marL="342900" lvl="0" indent="-342900">
              <a:spcAft>
                <a:spcPts val="0"/>
              </a:spcAft>
              <a:buClr>
                <a:srgbClr val="E88A60"/>
              </a:buClr>
              <a:buFont typeface="Wingdings" panose="05000000000000000000" pitchFamily="2" charset="2"/>
              <a:buChar char=""/>
            </a:pPr>
            <a:r>
              <a:rPr lang="en-US" sz="2800" dirty="0">
                <a:solidFill>
                  <a:srgbClr val="2B335C"/>
                </a:solidFill>
                <a:latin typeface="Times New Roman" panose="02020603050405020304" pitchFamily="18" charset="0"/>
                <a:ea typeface="Times New Roman" panose="02020603050405020304" pitchFamily="18" charset="0"/>
              </a:rPr>
              <a:t>The user should search for the available room (based on price, hotel, city, and rating).</a:t>
            </a:r>
          </a:p>
          <a:p>
            <a:pPr marL="342900" lvl="0" indent="-342900">
              <a:spcAft>
                <a:spcPts val="0"/>
              </a:spcAft>
              <a:buClr>
                <a:srgbClr val="E88A60"/>
              </a:buClr>
              <a:buFont typeface="Wingdings" panose="05000000000000000000" pitchFamily="2" charset="2"/>
              <a:buChar char=""/>
            </a:pPr>
            <a:endParaRPr lang="en-US" sz="2800" dirty="0">
              <a:solidFill>
                <a:srgbClr val="2B335C"/>
              </a:solidFill>
              <a:latin typeface="Times New Roman" panose="02020603050405020304" pitchFamily="18" charset="0"/>
              <a:ea typeface="Times New Roman" panose="02020603050405020304" pitchFamily="18" charset="0"/>
            </a:endParaRPr>
          </a:p>
          <a:p>
            <a:pPr marL="342900" lvl="0" indent="-342900">
              <a:spcAft>
                <a:spcPts val="0"/>
              </a:spcAft>
              <a:buClr>
                <a:srgbClr val="E88A60"/>
              </a:buClr>
              <a:buFont typeface="Wingdings" panose="05000000000000000000" pitchFamily="2" charset="2"/>
              <a:buChar char=""/>
            </a:pPr>
            <a:r>
              <a:rPr lang="en-US" sz="2800" dirty="0">
                <a:solidFill>
                  <a:srgbClr val="2B335C"/>
                </a:solidFill>
                <a:latin typeface="Times New Roman" panose="02020603050405020304" pitchFamily="18" charset="0"/>
                <a:ea typeface="Times New Roman" panose="02020603050405020304" pitchFamily="18" charset="0"/>
              </a:rPr>
              <a:t>The user should be able to cancel the reservation.</a:t>
            </a:r>
          </a:p>
          <a:p>
            <a:pPr marL="342900" lvl="0" indent="-342900">
              <a:spcAft>
                <a:spcPts val="0"/>
              </a:spcAft>
              <a:buClr>
                <a:srgbClr val="E88A60"/>
              </a:buClr>
              <a:buFont typeface="Wingdings" panose="05000000000000000000" pitchFamily="2" charset="2"/>
              <a:buChar char=""/>
            </a:pPr>
            <a:endParaRPr lang="en-US" sz="2800" dirty="0">
              <a:solidFill>
                <a:srgbClr val="2B335C"/>
              </a:solidFill>
              <a:latin typeface="Times New Roman" panose="02020603050405020304" pitchFamily="18" charset="0"/>
              <a:ea typeface="Times New Roman" panose="02020603050405020304" pitchFamily="18" charset="0"/>
            </a:endParaRPr>
          </a:p>
          <a:p>
            <a:pPr marL="342900" lvl="0" indent="-342900">
              <a:spcAft>
                <a:spcPts val="0"/>
              </a:spcAft>
              <a:buClr>
                <a:srgbClr val="E88A60"/>
              </a:buClr>
              <a:buFont typeface="Wingdings" panose="05000000000000000000" pitchFamily="2" charset="2"/>
              <a:buChar char=""/>
            </a:pPr>
            <a:r>
              <a:rPr lang="en-US" sz="2800" dirty="0">
                <a:solidFill>
                  <a:srgbClr val="2B335C"/>
                </a:solidFill>
                <a:latin typeface="Times New Roman" panose="02020603050405020304" pitchFamily="18" charset="0"/>
                <a:ea typeface="Times New Roman" panose="02020603050405020304" pitchFamily="18" charset="0"/>
              </a:rPr>
              <a:t>The user should be able to put room booking details.</a:t>
            </a:r>
          </a:p>
          <a:p>
            <a:pPr marL="342900" lvl="0" indent="-342900">
              <a:spcAft>
                <a:spcPts val="0"/>
              </a:spcAft>
              <a:buClr>
                <a:srgbClr val="E88A60"/>
              </a:buClr>
              <a:buFont typeface="Wingdings" panose="05000000000000000000" pitchFamily="2" charset="2"/>
              <a:buChar char=""/>
            </a:pPr>
            <a:endParaRPr lang="en-US" sz="2800" dirty="0">
              <a:solidFill>
                <a:srgbClr val="2B335C"/>
              </a:solidFill>
              <a:latin typeface="Times New Roman" panose="02020603050405020304" pitchFamily="18" charset="0"/>
              <a:ea typeface="Times New Roman" panose="02020603050405020304" pitchFamily="18" charset="0"/>
            </a:endParaRPr>
          </a:p>
          <a:p>
            <a:pPr marL="342900" indent="-342900">
              <a:buClr>
                <a:srgbClr val="E88A60"/>
              </a:buClr>
              <a:buFont typeface="Wingdings" panose="05000000000000000000" pitchFamily="2" charset="2"/>
              <a:buChar char=""/>
            </a:pPr>
            <a:r>
              <a:rPr lang="en-US" sz="2800" dirty="0">
                <a:solidFill>
                  <a:srgbClr val="2B335C"/>
                </a:solidFill>
                <a:latin typeface="Times New Roman" panose="02020603050405020304" pitchFamily="18" charset="0"/>
                <a:ea typeface="Times New Roman" panose="02020603050405020304" pitchFamily="18" charset="0"/>
              </a:rPr>
              <a:t>The user should be able to pay online.</a:t>
            </a:r>
          </a:p>
          <a:p>
            <a:pPr lvl="0">
              <a:spcAft>
                <a:spcPts val="0"/>
              </a:spcAft>
              <a:buClr>
                <a:srgbClr val="E88A60"/>
              </a:buClr>
            </a:pPr>
            <a:endParaRPr lang="en-US" sz="2800" dirty="0">
              <a:solidFill>
                <a:srgbClr val="2B335C"/>
              </a:solidFill>
              <a:latin typeface="Times New Roman" panose="02020603050405020304" pitchFamily="18" charset="0"/>
              <a:ea typeface="Times New Roman" panose="02020603050405020304" pitchFamily="18" charset="0"/>
            </a:endParaRPr>
          </a:p>
          <a:p>
            <a:pPr marL="342900" lvl="0" indent="-342900">
              <a:spcAft>
                <a:spcPts val="0"/>
              </a:spcAft>
              <a:buClr>
                <a:srgbClr val="E88A60"/>
              </a:buClr>
              <a:buFont typeface="Wingdings" panose="05000000000000000000" pitchFamily="2" charset="2"/>
              <a:buChar char=""/>
            </a:pPr>
            <a:r>
              <a:rPr lang="en-US" sz="2800" dirty="0">
                <a:solidFill>
                  <a:srgbClr val="2B335C"/>
                </a:solidFill>
                <a:latin typeface="Times New Roman" panose="02020603050405020304" pitchFamily="18" charset="0"/>
                <a:ea typeface="Times New Roman" panose="02020603050405020304" pitchFamily="18" charset="0"/>
              </a:rPr>
              <a:t>The administrator should be able to insert hotels details.</a:t>
            </a:r>
          </a:p>
          <a:p>
            <a:pPr marL="342900" lvl="0" indent="-342900">
              <a:spcAft>
                <a:spcPts val="0"/>
              </a:spcAft>
              <a:buClr>
                <a:srgbClr val="E88A60"/>
              </a:buClr>
              <a:buFont typeface="Wingdings" panose="05000000000000000000" pitchFamily="2" charset="2"/>
              <a:buChar char=""/>
            </a:pPr>
            <a:endParaRPr lang="en-US" sz="2800" dirty="0">
              <a:solidFill>
                <a:srgbClr val="2B335C"/>
              </a:solidFill>
              <a:latin typeface="Times New Roman" panose="02020603050405020304" pitchFamily="18" charset="0"/>
              <a:ea typeface="Times New Roman" panose="02020603050405020304" pitchFamily="18" charset="0"/>
            </a:endParaRPr>
          </a:p>
          <a:p>
            <a:pPr marL="342900" lvl="0" indent="-342900">
              <a:spcAft>
                <a:spcPts val="0"/>
              </a:spcAft>
              <a:buClr>
                <a:srgbClr val="E88A60"/>
              </a:buClr>
              <a:buFont typeface="Wingdings" panose="05000000000000000000" pitchFamily="2" charset="2"/>
              <a:buChar char=""/>
            </a:pPr>
            <a:r>
              <a:rPr lang="en-US" sz="2800" dirty="0">
                <a:solidFill>
                  <a:srgbClr val="2B335C"/>
                </a:solidFill>
                <a:latin typeface="Times New Roman" panose="02020603050405020304" pitchFamily="18" charset="0"/>
                <a:ea typeface="Times New Roman" panose="02020603050405020304" pitchFamily="18" charset="0"/>
              </a:rPr>
              <a:t>The adm</a:t>
            </a:r>
            <a:r>
              <a:rPr lang="en-US" sz="2800" dirty="0">
                <a:solidFill>
                  <a:srgbClr val="2B335C"/>
                </a:solidFill>
                <a:latin typeface="Times New Roman" panose="02020603050405020304" pitchFamily="18" charset="0"/>
                <a:ea typeface="Times New Roman" panose="02020603050405020304" pitchFamily="18" charset="0"/>
                <a:cs typeface="Cocon® Next Arabic" panose="020A0503020102020204" charset="-78"/>
              </a:rPr>
              <a:t>inistra</a:t>
            </a:r>
            <a:r>
              <a:rPr lang="en-US" sz="2800" dirty="0">
                <a:solidFill>
                  <a:srgbClr val="2B335C"/>
                </a:solidFill>
                <a:latin typeface="Times New Roman" panose="02020603050405020304" pitchFamily="18" charset="0"/>
                <a:ea typeface="Times New Roman" panose="02020603050405020304" pitchFamily="18" charset="0"/>
              </a:rPr>
              <a:t>tor should be able to manipulate the system database.</a:t>
            </a:r>
          </a:p>
          <a:p>
            <a:pPr marL="342900" lvl="0" indent="-342900">
              <a:spcAft>
                <a:spcPts val="0"/>
              </a:spcAft>
              <a:buClr>
                <a:srgbClr val="E88A60"/>
              </a:buClr>
              <a:buFont typeface="Wingdings" panose="05000000000000000000" pitchFamily="2" charset="2"/>
              <a:buChar char=""/>
            </a:pPr>
            <a:endParaRPr lang="en-US" sz="2800" dirty="0">
              <a:solidFill>
                <a:srgbClr val="2B335C"/>
              </a:solidFill>
              <a:latin typeface="Times New Roman" panose="02020603050405020304" pitchFamily="18" charset="0"/>
              <a:ea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E9D2"/>
        </a:solidFill>
        <a:effectLst/>
      </p:bgPr>
    </p:bg>
    <p:spTree>
      <p:nvGrpSpPr>
        <p:cNvPr id="1" name=""/>
        <p:cNvGrpSpPr/>
        <p:nvPr/>
      </p:nvGrpSpPr>
      <p:grpSpPr>
        <a:xfrm>
          <a:off x="0" y="0"/>
          <a:ext cx="0" cy="0"/>
          <a:chOff x="0" y="0"/>
          <a:chExt cx="0" cy="0"/>
        </a:xfrm>
      </p:grpSpPr>
      <p:pic>
        <p:nvPicPr>
          <p:cNvPr id="7" name="Picture 9">
            <a:extLst>
              <a:ext uri="{FF2B5EF4-FFF2-40B4-BE49-F238E27FC236}">
                <a16:creationId xmlns:a16="http://schemas.microsoft.com/office/drawing/2014/main" id="{71BA6F1C-69EE-4AA0-B3BA-45161E8191F1}"/>
              </a:ext>
            </a:extLst>
          </p:cNvPr>
          <p:cNvPicPr>
            <a:picLocks noChangeAspect="1"/>
          </p:cNvPicPr>
          <p:nvPr/>
        </p:nvPicPr>
        <p:blipFill rotWithShape="1">
          <a:blip r:embed="rId2"/>
          <a:srcRect l="49867" t="-133" b="-133"/>
          <a:stretch/>
        </p:blipFill>
        <p:spPr>
          <a:xfrm>
            <a:off x="533401" y="876300"/>
            <a:ext cx="762000" cy="1066800"/>
          </a:xfrm>
          <a:prstGeom prst="rect">
            <a:avLst/>
          </a:prstGeom>
        </p:spPr>
      </p:pic>
      <p:sp>
        <p:nvSpPr>
          <p:cNvPr id="8" name="مستطيل 7">
            <a:extLst>
              <a:ext uri="{FF2B5EF4-FFF2-40B4-BE49-F238E27FC236}">
                <a16:creationId xmlns:a16="http://schemas.microsoft.com/office/drawing/2014/main" id="{90E4DDF4-DCFC-4D28-929A-E2650B3E13A2}"/>
              </a:ext>
            </a:extLst>
          </p:cNvPr>
          <p:cNvSpPr/>
          <p:nvPr/>
        </p:nvSpPr>
        <p:spPr>
          <a:xfrm>
            <a:off x="1676400" y="1040368"/>
            <a:ext cx="6378990" cy="707886"/>
          </a:xfrm>
          <a:prstGeom prst="rect">
            <a:avLst/>
          </a:prstGeom>
        </p:spPr>
        <p:txBody>
          <a:bodyPr wrap="none">
            <a:spAutoFit/>
          </a:bodyPr>
          <a:lstStyle/>
          <a:p>
            <a:r>
              <a:rPr lang="en-US" sz="4000" b="1" dirty="0">
                <a:solidFill>
                  <a:srgbClr val="2B335C"/>
                </a:solidFill>
              </a:rPr>
              <a:t>Nonfunctional Requirements</a:t>
            </a:r>
            <a:endParaRPr lang="ar-SA" sz="4000" b="1" dirty="0">
              <a:solidFill>
                <a:srgbClr val="2B335C"/>
              </a:solidFill>
            </a:endParaRPr>
          </a:p>
        </p:txBody>
      </p:sp>
      <p:graphicFrame>
        <p:nvGraphicFramePr>
          <p:cNvPr id="9" name="جدول 9">
            <a:extLst>
              <a:ext uri="{FF2B5EF4-FFF2-40B4-BE49-F238E27FC236}">
                <a16:creationId xmlns:a16="http://schemas.microsoft.com/office/drawing/2014/main" id="{266C0F5C-6F3E-416B-929C-27B3E3D8CC98}"/>
              </a:ext>
            </a:extLst>
          </p:cNvPr>
          <p:cNvGraphicFramePr>
            <a:graphicFrameLocks noGrp="1"/>
          </p:cNvGraphicFramePr>
          <p:nvPr>
            <p:extLst>
              <p:ext uri="{D42A27DB-BD31-4B8C-83A1-F6EECF244321}">
                <p14:modId xmlns:p14="http://schemas.microsoft.com/office/powerpoint/2010/main" val="375098602"/>
              </p:ext>
            </p:extLst>
          </p:nvPr>
        </p:nvGraphicFramePr>
        <p:xfrm>
          <a:off x="1661160" y="3390900"/>
          <a:ext cx="14859000" cy="5257800"/>
        </p:xfrm>
        <a:graphic>
          <a:graphicData uri="http://schemas.openxmlformats.org/drawingml/2006/table">
            <a:tbl>
              <a:tblPr rtl="1" firstRow="1" bandRow="1">
                <a:tableStyleId>{16D9F66E-5EB9-4882-86FB-DCBF35E3C3E4}</a:tableStyleId>
              </a:tblPr>
              <a:tblGrid>
                <a:gridCol w="10320040">
                  <a:extLst>
                    <a:ext uri="{9D8B030D-6E8A-4147-A177-3AD203B41FA5}">
                      <a16:colId xmlns:a16="http://schemas.microsoft.com/office/drawing/2014/main" val="3292625722"/>
                    </a:ext>
                  </a:extLst>
                </a:gridCol>
                <a:gridCol w="4538960">
                  <a:extLst>
                    <a:ext uri="{9D8B030D-6E8A-4147-A177-3AD203B41FA5}">
                      <a16:colId xmlns:a16="http://schemas.microsoft.com/office/drawing/2014/main" val="2122690764"/>
                    </a:ext>
                  </a:extLst>
                </a:gridCol>
              </a:tblGrid>
              <a:tr h="1526458">
                <a:tc>
                  <a:txBody>
                    <a:bodyPr/>
                    <a:lstStyle/>
                    <a:p>
                      <a:pPr rtl="1"/>
                      <a:r>
                        <a:rPr lang="en-US" sz="2400" b="0" kern="1200" dirty="0">
                          <a:solidFill>
                            <a:srgbClr val="262D52"/>
                          </a:solidFill>
                          <a:effectLst/>
                          <a:latin typeface="Times New Roman" panose="02020603050405020304" pitchFamily="18" charset="0"/>
                          <a:ea typeface="+mn-ea"/>
                          <a:cs typeface="Times New Roman" panose="02020603050405020304" pitchFamily="18" charset="0"/>
                        </a:rPr>
                        <a:t>The application should have an intuitive user interface that is easy to use.</a:t>
                      </a:r>
                      <a:endParaRPr lang="ar-SA" sz="2400" b="0" dirty="0">
                        <a:solidFill>
                          <a:srgbClr val="262D52"/>
                        </a:solidFill>
                        <a:latin typeface="Times New Roman" panose="02020603050405020304" pitchFamily="18" charset="0"/>
                        <a:cs typeface="Times New Roman" panose="02020603050405020304" pitchFamily="18" charset="0"/>
                      </a:endParaRPr>
                    </a:p>
                  </a:txBody>
                  <a:tcPr/>
                </a:tc>
                <a:tc>
                  <a:txBody>
                    <a:bodyPr/>
                    <a:lstStyle/>
                    <a:p>
                      <a:pPr rtl="1"/>
                      <a:r>
                        <a:rPr lang="en-US" sz="2400" b="1" kern="1200" dirty="0">
                          <a:solidFill>
                            <a:srgbClr val="EA8B61"/>
                          </a:solidFill>
                          <a:effectLst/>
                          <a:latin typeface="Times New Roman" panose="02020603050405020304" pitchFamily="18" charset="0"/>
                          <a:ea typeface="+mn-ea"/>
                          <a:cs typeface="Times New Roman" panose="02020603050405020304" pitchFamily="18" charset="0"/>
                        </a:rPr>
                        <a:t>Usability</a:t>
                      </a:r>
                      <a:endParaRPr lang="ar-SA" sz="2400" dirty="0">
                        <a:solidFill>
                          <a:srgbClr val="EA8B6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81361212"/>
                  </a:ext>
                </a:extLst>
              </a:tr>
              <a:tr h="1526458">
                <a:tc>
                  <a:txBody>
                    <a:bodyPr/>
                    <a:lstStyle/>
                    <a:p>
                      <a:pPr rtl="1"/>
                      <a:r>
                        <a:rPr lang="en-US" sz="2400" kern="1200" dirty="0">
                          <a:solidFill>
                            <a:srgbClr val="262D52"/>
                          </a:solidFill>
                          <a:effectLst/>
                          <a:latin typeface="Times New Roman" panose="02020603050405020304" pitchFamily="18" charset="0"/>
                          <a:ea typeface="+mn-ea"/>
                          <a:cs typeface="Times New Roman" panose="02020603050405020304" pitchFamily="18" charset="0"/>
                        </a:rPr>
                        <a:t>The system should be available most of the time and updated automatically from the database.</a:t>
                      </a:r>
                      <a:endParaRPr lang="ar-SA" sz="2400" dirty="0">
                        <a:solidFill>
                          <a:srgbClr val="262D52"/>
                        </a:solidFill>
                        <a:latin typeface="Times New Roman" panose="02020603050405020304" pitchFamily="18" charset="0"/>
                        <a:cs typeface="Times New Roman" panose="02020603050405020304" pitchFamily="18" charset="0"/>
                      </a:endParaRPr>
                    </a:p>
                  </a:txBody>
                  <a:tcPr/>
                </a:tc>
                <a:tc>
                  <a:txBody>
                    <a:bodyPr/>
                    <a:lstStyle/>
                    <a:p>
                      <a:pPr rtl="1"/>
                      <a:r>
                        <a:rPr lang="en-US" sz="2400" b="1" kern="1200" dirty="0">
                          <a:solidFill>
                            <a:srgbClr val="EA8B61"/>
                          </a:solidFill>
                          <a:effectLst/>
                          <a:latin typeface="Times New Roman" panose="02020603050405020304" pitchFamily="18" charset="0"/>
                          <a:ea typeface="+mn-ea"/>
                          <a:cs typeface="Times New Roman" panose="02020603050405020304" pitchFamily="18" charset="0"/>
                        </a:rPr>
                        <a:t>Availability</a:t>
                      </a:r>
                      <a:endParaRPr lang="ar-SA" sz="2400" dirty="0">
                        <a:solidFill>
                          <a:srgbClr val="EA8B6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16033343"/>
                  </a:ext>
                </a:extLst>
              </a:tr>
              <a:tr h="2204884">
                <a:tc>
                  <a:txBody>
                    <a:bodyPr/>
                    <a:lstStyle/>
                    <a:p>
                      <a:pPr rtl="1"/>
                      <a:r>
                        <a:rPr lang="en-US" sz="2400" kern="1200" dirty="0">
                          <a:solidFill>
                            <a:srgbClr val="262D52"/>
                          </a:solidFill>
                          <a:effectLst/>
                          <a:latin typeface="Times New Roman" panose="02020603050405020304" pitchFamily="18" charset="0"/>
                          <a:ea typeface="+mn-ea"/>
                          <a:cs typeface="Times New Roman" panose="02020603050405020304" pitchFamily="18" charset="0"/>
                        </a:rPr>
                        <a:t>The system should be security and follow security best practices when handling user passwords, payments, and other user information.</a:t>
                      </a:r>
                      <a:endParaRPr lang="ar-SA" sz="2400" dirty="0">
                        <a:solidFill>
                          <a:srgbClr val="262D52"/>
                        </a:solidFill>
                        <a:latin typeface="Times New Roman" panose="02020603050405020304" pitchFamily="18" charset="0"/>
                        <a:cs typeface="Times New Roman" panose="02020603050405020304" pitchFamily="18" charset="0"/>
                      </a:endParaRPr>
                    </a:p>
                  </a:txBody>
                  <a:tcPr/>
                </a:tc>
                <a:tc>
                  <a:txBody>
                    <a:bodyPr/>
                    <a:lstStyle/>
                    <a:p>
                      <a:pPr rtl="1"/>
                      <a:r>
                        <a:rPr lang="en-US" sz="2400" b="1" kern="1200" dirty="0">
                          <a:solidFill>
                            <a:srgbClr val="EA8B61"/>
                          </a:solidFill>
                          <a:effectLst/>
                          <a:latin typeface="Times New Roman" panose="02020603050405020304" pitchFamily="18" charset="0"/>
                          <a:ea typeface="+mn-ea"/>
                          <a:cs typeface="Times New Roman" panose="02020603050405020304" pitchFamily="18" charset="0"/>
                        </a:rPr>
                        <a:t>Security</a:t>
                      </a:r>
                      <a:endParaRPr lang="ar-SA" sz="2400" dirty="0">
                        <a:solidFill>
                          <a:srgbClr val="EA8B6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85667154"/>
                  </a:ext>
                </a:extLst>
              </a:tr>
            </a:tbl>
          </a:graphicData>
        </a:graphic>
      </p:graphicFrame>
    </p:spTree>
    <p:extLst>
      <p:ext uri="{BB962C8B-B14F-4D97-AF65-F5344CB8AC3E}">
        <p14:creationId xmlns:p14="http://schemas.microsoft.com/office/powerpoint/2010/main" val="1524641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B335C"/>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AA6C6F3-AE4E-4C2B-896B-B3747FE762E9}"/>
              </a:ext>
            </a:extLst>
          </p:cNvPr>
          <p:cNvSpPr/>
          <p:nvPr/>
        </p:nvSpPr>
        <p:spPr>
          <a:xfrm>
            <a:off x="8361045" y="0"/>
            <a:ext cx="9926955"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en-US" dirty="0"/>
          </a:p>
        </p:txBody>
      </p:sp>
      <p:pic>
        <p:nvPicPr>
          <p:cNvPr id="2" name="Picture 7">
            <a:extLst>
              <a:ext uri="{FF2B5EF4-FFF2-40B4-BE49-F238E27FC236}">
                <a16:creationId xmlns:a16="http://schemas.microsoft.com/office/drawing/2014/main" id="{94DFA80A-1803-464D-ABD1-00D3A8DD2A97}"/>
              </a:ext>
            </a:extLst>
          </p:cNvPr>
          <p:cNvPicPr>
            <a:picLocks noChangeAspect="1"/>
          </p:cNvPicPr>
          <p:nvPr/>
        </p:nvPicPr>
        <p:blipFill>
          <a:blip r:embed="rId2"/>
          <a:srcRect/>
          <a:stretch>
            <a:fillRect/>
          </a:stretch>
        </p:blipFill>
        <p:spPr>
          <a:xfrm rot="-5400000">
            <a:off x="156252" y="1024848"/>
            <a:ext cx="1203791" cy="601895"/>
          </a:xfrm>
          <a:prstGeom prst="rect">
            <a:avLst/>
          </a:prstGeom>
        </p:spPr>
      </p:pic>
      <p:sp>
        <p:nvSpPr>
          <p:cNvPr id="3" name="مستطيل 2">
            <a:extLst>
              <a:ext uri="{FF2B5EF4-FFF2-40B4-BE49-F238E27FC236}">
                <a16:creationId xmlns:a16="http://schemas.microsoft.com/office/drawing/2014/main" id="{FA25CB4A-4808-4870-B6E8-583E965A281D}"/>
              </a:ext>
            </a:extLst>
          </p:cNvPr>
          <p:cNvSpPr/>
          <p:nvPr/>
        </p:nvSpPr>
        <p:spPr>
          <a:xfrm>
            <a:off x="457200" y="571500"/>
            <a:ext cx="5155579" cy="1135888"/>
          </a:xfrm>
          <a:prstGeom prst="rect">
            <a:avLst/>
          </a:prstGeom>
        </p:spPr>
        <p:txBody>
          <a:bodyPr wrap="none">
            <a:spAutoFit/>
          </a:bodyPr>
          <a:lstStyle/>
          <a:p>
            <a:pPr lvl="2">
              <a:lnSpc>
                <a:spcPct val="200000"/>
              </a:lnSpc>
              <a:spcBef>
                <a:spcPts val="1000"/>
              </a:spcBef>
              <a:spcAft>
                <a:spcPts val="0"/>
              </a:spcAft>
              <a:tabLst>
                <a:tab pos="450215" algn="l"/>
              </a:tabLst>
            </a:pPr>
            <a:r>
              <a:rPr lang="en-GB" sz="4000" b="1" dirty="0">
                <a:solidFill>
                  <a:srgbClr val="EFD1A9"/>
                </a:solidFill>
                <a:latin typeface="Times New Roman" panose="02020603050405020304" pitchFamily="18" charset="0"/>
                <a:ea typeface="Calibri" panose="020F0502020204030204" pitchFamily="34" charset="0"/>
              </a:rPr>
              <a:t>Use Case Diagram</a:t>
            </a:r>
            <a:endParaRPr lang="en-US" sz="4000" b="1" dirty="0">
              <a:solidFill>
                <a:srgbClr val="EFD1A9"/>
              </a:solidFill>
              <a:effectLst/>
              <a:latin typeface="Times New Roman" panose="02020603050405020304" pitchFamily="18" charset="0"/>
              <a:ea typeface="Calibri" panose="020F0502020204030204" pitchFamily="34" charset="0"/>
            </a:endParaRPr>
          </a:p>
        </p:txBody>
      </p:sp>
      <p:pic>
        <p:nvPicPr>
          <p:cNvPr id="4" name="Picture 6" descr="Diagram&#10;&#10;Description automatically generated">
            <a:extLst>
              <a:ext uri="{FF2B5EF4-FFF2-40B4-BE49-F238E27FC236}">
                <a16:creationId xmlns:a16="http://schemas.microsoft.com/office/drawing/2014/main" id="{73F57AB1-9FD5-47AB-804C-5778C6C7CD32}"/>
              </a:ext>
            </a:extLst>
          </p:cNvPr>
          <p:cNvPicPr/>
          <p:nvPr/>
        </p:nvPicPr>
        <p:blipFill>
          <a:blip r:embed="rId3">
            <a:extLst>
              <a:ext uri="{28A0092B-C50C-407E-A947-70E740481C1C}">
                <a14:useLocalDpi xmlns:a14="http://schemas.microsoft.com/office/drawing/2010/main" val="0"/>
              </a:ext>
            </a:extLst>
          </a:blip>
          <a:stretch>
            <a:fillRect/>
          </a:stretch>
        </p:blipFill>
        <p:spPr>
          <a:xfrm>
            <a:off x="8361045" y="1104900"/>
            <a:ext cx="9926955" cy="8458200"/>
          </a:xfrm>
          <a:prstGeom prst="rect">
            <a:avLst/>
          </a:prstGeom>
          <a:ln>
            <a:solidFill>
              <a:schemeClr val="bg1">
                <a:lumMod val="85000"/>
              </a:schemeClr>
            </a:solidFill>
          </a:ln>
        </p:spPr>
      </p:pic>
      <p:sp>
        <p:nvSpPr>
          <p:cNvPr id="7" name="TextBox 6">
            <a:extLst>
              <a:ext uri="{FF2B5EF4-FFF2-40B4-BE49-F238E27FC236}">
                <a16:creationId xmlns:a16="http://schemas.microsoft.com/office/drawing/2014/main" id="{73ED7D7B-B681-4224-B7E1-2963272D7175}"/>
              </a:ext>
            </a:extLst>
          </p:cNvPr>
          <p:cNvSpPr txBox="1"/>
          <p:nvPr/>
        </p:nvSpPr>
        <p:spPr>
          <a:xfrm>
            <a:off x="457200" y="4762500"/>
            <a:ext cx="7696200" cy="1815882"/>
          </a:xfrm>
          <a:prstGeom prst="rect">
            <a:avLst/>
          </a:prstGeom>
          <a:noFill/>
        </p:spPr>
        <p:txBody>
          <a:bodyPr wrap="square">
            <a:spAutoFit/>
          </a:bodyPr>
          <a:lstStyle/>
          <a:p>
            <a:pPr algn="ctr"/>
            <a:r>
              <a:rPr lang="en-US" sz="2800" b="1" dirty="0">
                <a:solidFill>
                  <a:schemeClr val="bg1">
                    <a:lumMod val="95000"/>
                  </a:schemeClr>
                </a:solidFill>
                <a:latin typeface="Times New Roman" panose="02020603050405020304" pitchFamily="18" charset="0"/>
              </a:rPr>
              <a:t>The use case diagram presents the set of functionalities, different types of actors and their relationship. It describes the goal of the system and the actor interactions with the system.</a:t>
            </a:r>
          </a:p>
        </p:txBody>
      </p:sp>
    </p:spTree>
    <p:extLst>
      <p:ext uri="{BB962C8B-B14F-4D97-AF65-F5344CB8AC3E}">
        <p14:creationId xmlns:p14="http://schemas.microsoft.com/office/powerpoint/2010/main" val="26872633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E9D2"/>
        </a:solidFill>
        <a:effectLst/>
      </p:bgPr>
    </p:bg>
    <p:spTree>
      <p:nvGrpSpPr>
        <p:cNvPr id="1" name=""/>
        <p:cNvGrpSpPr/>
        <p:nvPr/>
      </p:nvGrpSpPr>
      <p:grpSpPr>
        <a:xfrm>
          <a:off x="0" y="0"/>
          <a:ext cx="0" cy="0"/>
          <a:chOff x="0" y="0"/>
          <a:chExt cx="0" cy="0"/>
        </a:xfrm>
      </p:grpSpPr>
      <p:pic>
        <p:nvPicPr>
          <p:cNvPr id="2" name="Picture 13" descr="Table&#10;&#10;Description automatically generated">
            <a:extLst>
              <a:ext uri="{FF2B5EF4-FFF2-40B4-BE49-F238E27FC236}">
                <a16:creationId xmlns:a16="http://schemas.microsoft.com/office/drawing/2014/main" id="{203C5DFB-3EC7-4463-BB98-422708713973}"/>
              </a:ext>
            </a:extLst>
          </p:cNvPr>
          <p:cNvPicPr/>
          <p:nvPr/>
        </p:nvPicPr>
        <p:blipFill rotWithShape="1">
          <a:blip r:embed="rId2" cstate="print">
            <a:extLst>
              <a:ext uri="{28A0092B-C50C-407E-A947-70E740481C1C}">
                <a14:useLocalDpi xmlns:a14="http://schemas.microsoft.com/office/drawing/2010/main" val="0"/>
              </a:ext>
            </a:extLst>
          </a:blip>
          <a:srcRect l="1072" t="2198" r="1160" b="1733"/>
          <a:stretch/>
        </p:blipFill>
        <p:spPr>
          <a:xfrm>
            <a:off x="800100" y="3009900"/>
            <a:ext cx="16687800" cy="6661666"/>
          </a:xfrm>
          <a:prstGeom prst="rect">
            <a:avLst/>
          </a:prstGeom>
          <a:ln>
            <a:solidFill>
              <a:schemeClr val="tx1"/>
            </a:solidFill>
          </a:ln>
        </p:spPr>
      </p:pic>
      <p:pic>
        <p:nvPicPr>
          <p:cNvPr id="3" name="Picture 9">
            <a:extLst>
              <a:ext uri="{FF2B5EF4-FFF2-40B4-BE49-F238E27FC236}">
                <a16:creationId xmlns:a16="http://schemas.microsoft.com/office/drawing/2014/main" id="{B8718B3A-767C-47D8-8A23-BF0AA099371F}"/>
              </a:ext>
            </a:extLst>
          </p:cNvPr>
          <p:cNvPicPr>
            <a:picLocks noChangeAspect="1"/>
          </p:cNvPicPr>
          <p:nvPr/>
        </p:nvPicPr>
        <p:blipFill rotWithShape="1">
          <a:blip r:embed="rId3"/>
          <a:srcRect l="49867" t="-133" b="-133"/>
          <a:stretch/>
        </p:blipFill>
        <p:spPr>
          <a:xfrm>
            <a:off x="533401" y="876300"/>
            <a:ext cx="762000" cy="1066800"/>
          </a:xfrm>
          <a:prstGeom prst="rect">
            <a:avLst/>
          </a:prstGeom>
        </p:spPr>
      </p:pic>
      <p:sp>
        <p:nvSpPr>
          <p:cNvPr id="4" name="مستطيل 3">
            <a:extLst>
              <a:ext uri="{FF2B5EF4-FFF2-40B4-BE49-F238E27FC236}">
                <a16:creationId xmlns:a16="http://schemas.microsoft.com/office/drawing/2014/main" id="{A5CC4259-608D-48E5-BCC9-DEF7C9CCC555}"/>
              </a:ext>
            </a:extLst>
          </p:cNvPr>
          <p:cNvSpPr/>
          <p:nvPr/>
        </p:nvSpPr>
        <p:spPr>
          <a:xfrm>
            <a:off x="1600200" y="1225034"/>
            <a:ext cx="4403770" cy="707886"/>
          </a:xfrm>
          <a:prstGeom prst="rect">
            <a:avLst/>
          </a:prstGeom>
        </p:spPr>
        <p:txBody>
          <a:bodyPr wrap="none">
            <a:spAutoFit/>
          </a:bodyPr>
          <a:lstStyle/>
          <a:p>
            <a:r>
              <a:rPr lang="en-US" sz="4000" dirty="0">
                <a:solidFill>
                  <a:srgbClr val="2B335C"/>
                </a:solidFill>
                <a:latin typeface="Times New Roman" panose="02020603050405020304" pitchFamily="18" charset="0"/>
                <a:ea typeface="Times New Roman" panose="02020603050405020304" pitchFamily="18" charset="0"/>
              </a:rPr>
              <a:t>Use case description</a:t>
            </a:r>
            <a:endParaRPr lang="ar-SA" sz="4000" dirty="0">
              <a:solidFill>
                <a:srgbClr val="2B335C"/>
              </a:solidFill>
            </a:endParaRPr>
          </a:p>
        </p:txBody>
      </p:sp>
    </p:spTree>
    <p:extLst>
      <p:ext uri="{BB962C8B-B14F-4D97-AF65-F5344CB8AC3E}">
        <p14:creationId xmlns:p14="http://schemas.microsoft.com/office/powerpoint/2010/main" val="433823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B335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366BBC-00C6-49E8-A314-23233199FAED}"/>
              </a:ext>
            </a:extLst>
          </p:cNvPr>
          <p:cNvSpPr/>
          <p:nvPr/>
        </p:nvSpPr>
        <p:spPr>
          <a:xfrm>
            <a:off x="13030200" y="0"/>
            <a:ext cx="52578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en-US" dirty="0"/>
          </a:p>
        </p:txBody>
      </p:sp>
      <p:pic>
        <p:nvPicPr>
          <p:cNvPr id="7" name="Picture 3">
            <a:extLst>
              <a:ext uri="{FF2B5EF4-FFF2-40B4-BE49-F238E27FC236}">
                <a16:creationId xmlns:a16="http://schemas.microsoft.com/office/drawing/2014/main" id="{84CA0423-EC17-4F91-A9BA-37A356B47160}"/>
              </a:ext>
            </a:extLst>
          </p:cNvPr>
          <p:cNvPicPr>
            <a:picLocks noChangeAspect="1"/>
          </p:cNvPicPr>
          <p:nvPr/>
        </p:nvPicPr>
        <p:blipFill>
          <a:blip r:embed="rId2"/>
          <a:srcRect/>
          <a:stretch>
            <a:fillRect/>
          </a:stretch>
        </p:blipFill>
        <p:spPr>
          <a:xfrm rot="-5400000">
            <a:off x="422809" y="834492"/>
            <a:ext cx="1219200" cy="845616"/>
          </a:xfrm>
          <a:prstGeom prst="rect">
            <a:avLst/>
          </a:prstGeom>
        </p:spPr>
      </p:pic>
      <p:sp>
        <p:nvSpPr>
          <p:cNvPr id="2" name="مستطيل 1">
            <a:extLst>
              <a:ext uri="{FF2B5EF4-FFF2-40B4-BE49-F238E27FC236}">
                <a16:creationId xmlns:a16="http://schemas.microsoft.com/office/drawing/2014/main" id="{25F3FF6C-B4E3-43D0-9CF3-CB884AE9A9E6}"/>
              </a:ext>
            </a:extLst>
          </p:cNvPr>
          <p:cNvSpPr/>
          <p:nvPr/>
        </p:nvSpPr>
        <p:spPr>
          <a:xfrm>
            <a:off x="529488" y="2400300"/>
            <a:ext cx="11891112" cy="7649017"/>
          </a:xfrm>
          <a:prstGeom prst="rect">
            <a:avLst/>
          </a:prstGeom>
        </p:spPr>
        <p:txBody>
          <a:bodyPr wrap="square">
            <a:spAutoFit/>
          </a:bodyPr>
          <a:lstStyle/>
          <a:p>
            <a:pPr marL="342900" lvl="0" indent="-342900" algn="just">
              <a:lnSpc>
                <a:spcPct val="150000"/>
              </a:lnSpc>
              <a:buClr>
                <a:srgbClr val="E88A60"/>
              </a:buClr>
              <a:buFont typeface="Wingdings" panose="05000000000000000000" pitchFamily="2" charset="2"/>
              <a:buChar char=""/>
            </a:pPr>
            <a:r>
              <a:rPr lang="en-US" sz="2200" b="1" dirty="0">
                <a:solidFill>
                  <a:srgbClr val="E88A60"/>
                </a:solidFill>
                <a:latin typeface="Times New Roman" panose="02020603050405020304" pitchFamily="18" charset="0"/>
                <a:ea typeface="Times New Roman" panose="02020603050405020304" pitchFamily="18" charset="0"/>
              </a:rPr>
              <a:t>Plan:</a:t>
            </a:r>
            <a:r>
              <a:rPr lang="en-US" sz="2200" dirty="0">
                <a:solidFill>
                  <a:srgbClr val="E88A60"/>
                </a:solidFill>
                <a:latin typeface="Times New Roman" panose="02020603050405020304" pitchFamily="18" charset="0"/>
                <a:ea typeface="Times New Roman" panose="02020603050405020304" pitchFamily="18" charset="0"/>
              </a:rPr>
              <a:t> </a:t>
            </a:r>
            <a:r>
              <a:rPr lang="en-US" sz="2200" dirty="0">
                <a:solidFill>
                  <a:srgbClr val="F6F6FC"/>
                </a:solidFill>
                <a:latin typeface="Times New Roman" panose="02020603050405020304" pitchFamily="18" charset="0"/>
                <a:ea typeface="Times New Roman" panose="02020603050405020304" pitchFamily="18" charset="0"/>
              </a:rPr>
              <a:t>In this stage, all the project features will be prepared, and know what will be built depending on the project delivery term.</a:t>
            </a:r>
          </a:p>
          <a:p>
            <a:pPr lvl="0" algn="just">
              <a:lnSpc>
                <a:spcPct val="150000"/>
              </a:lnSpc>
              <a:buClr>
                <a:srgbClr val="E88A60"/>
              </a:buClr>
            </a:pPr>
            <a:endParaRPr lang="en-US" sz="2200" dirty="0">
              <a:solidFill>
                <a:srgbClr val="F6F6FC"/>
              </a:solidFill>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Clr>
                <a:srgbClr val="E88A60"/>
              </a:buClr>
              <a:buFont typeface="Wingdings" panose="05000000000000000000" pitchFamily="2" charset="2"/>
              <a:buChar char=""/>
            </a:pPr>
            <a:r>
              <a:rPr lang="en-US" sz="2200" b="1" dirty="0">
                <a:solidFill>
                  <a:srgbClr val="E88A60"/>
                </a:solidFill>
                <a:latin typeface="Times New Roman" panose="02020603050405020304" pitchFamily="18" charset="0"/>
                <a:ea typeface="Times New Roman" panose="02020603050405020304" pitchFamily="18" charset="0"/>
              </a:rPr>
              <a:t>Design:</a:t>
            </a:r>
            <a:r>
              <a:rPr lang="en-US" sz="2200" dirty="0">
                <a:solidFill>
                  <a:srgbClr val="000000"/>
                </a:solidFill>
                <a:latin typeface="Times New Roman" panose="02020603050405020304" pitchFamily="18" charset="0"/>
                <a:ea typeface="Times New Roman" panose="02020603050405020304" pitchFamily="18" charset="0"/>
              </a:rPr>
              <a:t> </a:t>
            </a:r>
            <a:r>
              <a:rPr lang="en-US" sz="2200" dirty="0">
                <a:solidFill>
                  <a:srgbClr val="E9EAED"/>
                </a:solidFill>
                <a:latin typeface="Times New Roman" panose="02020603050405020304" pitchFamily="18" charset="0"/>
                <a:ea typeface="Times New Roman" panose="02020603050405020304" pitchFamily="18" charset="0"/>
              </a:rPr>
              <a:t>At this stage, the design begins with the existing system and requirements structure and the UML design to visualize what needs to be followed during the development phase.</a:t>
            </a:r>
          </a:p>
          <a:p>
            <a:pPr lvl="0" algn="just">
              <a:lnSpc>
                <a:spcPct val="150000"/>
              </a:lnSpc>
              <a:spcAft>
                <a:spcPts val="0"/>
              </a:spcAft>
              <a:buClr>
                <a:srgbClr val="E88A60"/>
              </a:buClr>
            </a:pPr>
            <a:endParaRPr lang="en-US" sz="2200" dirty="0">
              <a:solidFill>
                <a:srgbClr val="E9EAED"/>
              </a:solidFill>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Clr>
                <a:srgbClr val="E88A60"/>
              </a:buClr>
              <a:buFont typeface="Wingdings" panose="05000000000000000000" pitchFamily="2" charset="2"/>
              <a:buChar char=""/>
            </a:pPr>
            <a:r>
              <a:rPr lang="en-US" sz="2200" b="1" dirty="0">
                <a:solidFill>
                  <a:srgbClr val="E88A60"/>
                </a:solidFill>
                <a:latin typeface="Times New Roman" panose="02020603050405020304" pitchFamily="18" charset="0"/>
                <a:ea typeface="Times New Roman" panose="02020603050405020304" pitchFamily="18" charset="0"/>
              </a:rPr>
              <a:t>Development:</a:t>
            </a:r>
            <a:r>
              <a:rPr lang="en-US" sz="2200" dirty="0">
                <a:solidFill>
                  <a:srgbClr val="000000"/>
                </a:solidFill>
                <a:latin typeface="Times New Roman" panose="02020603050405020304" pitchFamily="18" charset="0"/>
                <a:ea typeface="Times New Roman" panose="02020603050405020304" pitchFamily="18" charset="0"/>
              </a:rPr>
              <a:t> </a:t>
            </a:r>
            <a:r>
              <a:rPr lang="en-US" sz="2200" dirty="0">
                <a:solidFill>
                  <a:schemeClr val="bg1"/>
                </a:solidFill>
                <a:latin typeface="Times New Roman" panose="02020603050405020304" pitchFamily="18" charset="0"/>
                <a:ea typeface="Times New Roman" panose="02020603050405020304" pitchFamily="18" charset="0"/>
              </a:rPr>
              <a:t>This stage adopts the system by starting to implement the database and application interfaces.</a:t>
            </a:r>
          </a:p>
          <a:p>
            <a:pPr marL="342900" lvl="0" indent="-342900" algn="just">
              <a:lnSpc>
                <a:spcPct val="150000"/>
              </a:lnSpc>
              <a:spcAft>
                <a:spcPts val="0"/>
              </a:spcAft>
              <a:buClr>
                <a:srgbClr val="E88A60"/>
              </a:buClr>
              <a:buFont typeface="Wingdings" panose="05000000000000000000" pitchFamily="2" charset="2"/>
              <a:buChar char=""/>
            </a:pPr>
            <a:endParaRPr lang="en-US" sz="2200" dirty="0">
              <a:solidFill>
                <a:schemeClr val="bg1"/>
              </a:solidFill>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Clr>
                <a:srgbClr val="E88A60"/>
              </a:buClr>
              <a:buFont typeface="Wingdings" panose="05000000000000000000" pitchFamily="2" charset="2"/>
              <a:buChar char=""/>
            </a:pPr>
            <a:r>
              <a:rPr lang="en-US" sz="2200" b="1" dirty="0">
                <a:solidFill>
                  <a:srgbClr val="E88A60"/>
                </a:solidFill>
                <a:latin typeface="Times New Roman" panose="02020603050405020304" pitchFamily="18" charset="0"/>
                <a:ea typeface="Times New Roman" panose="02020603050405020304" pitchFamily="18" charset="0"/>
              </a:rPr>
              <a:t>Testing:</a:t>
            </a:r>
            <a:r>
              <a:rPr lang="en-US" sz="2200" dirty="0">
                <a:solidFill>
                  <a:srgbClr val="000000"/>
                </a:solidFill>
                <a:latin typeface="Times New Roman" panose="02020603050405020304" pitchFamily="18" charset="0"/>
                <a:ea typeface="Times New Roman" panose="02020603050405020304" pitchFamily="18" charset="0"/>
              </a:rPr>
              <a:t> </a:t>
            </a:r>
            <a:r>
              <a:rPr lang="en-US" sz="2200" dirty="0">
                <a:solidFill>
                  <a:srgbClr val="F6F6FC"/>
                </a:solidFill>
                <a:latin typeface="Times New Roman" panose="02020603050405020304" pitchFamily="18" charset="0"/>
                <a:ea typeface="Times New Roman" panose="02020603050405020304" pitchFamily="18" charset="0"/>
              </a:rPr>
              <a:t>The testing phase will only begin when the entire development process is complete, check to ensure that the app is running properly without errors and functions are working as expected.</a:t>
            </a:r>
          </a:p>
          <a:p>
            <a:pPr marL="342900" lvl="0" indent="-342900" algn="just">
              <a:lnSpc>
                <a:spcPct val="150000"/>
              </a:lnSpc>
              <a:spcAft>
                <a:spcPts val="0"/>
              </a:spcAft>
              <a:buClr>
                <a:srgbClr val="E88A60"/>
              </a:buClr>
              <a:buFont typeface="Wingdings" panose="05000000000000000000" pitchFamily="2" charset="2"/>
              <a:buChar char=""/>
            </a:pPr>
            <a:endParaRPr lang="en-US" sz="2200" dirty="0">
              <a:solidFill>
                <a:srgbClr val="F6F6FC"/>
              </a:solidFill>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Clr>
                <a:srgbClr val="E88A60"/>
              </a:buClr>
              <a:buFont typeface="Wingdings" panose="05000000000000000000" pitchFamily="2" charset="2"/>
              <a:buChar char=""/>
            </a:pPr>
            <a:r>
              <a:rPr lang="en-US" sz="2200" b="1" dirty="0">
                <a:solidFill>
                  <a:srgbClr val="E88A60"/>
                </a:solidFill>
                <a:latin typeface="Times New Roman" panose="02020603050405020304" pitchFamily="18" charset="0"/>
                <a:ea typeface="Times New Roman" panose="02020603050405020304" pitchFamily="18" charset="0"/>
              </a:rPr>
              <a:t>Release:</a:t>
            </a:r>
            <a:r>
              <a:rPr lang="en-US" sz="2200" dirty="0">
                <a:solidFill>
                  <a:srgbClr val="000000"/>
                </a:solidFill>
                <a:latin typeface="Times New Roman" panose="02020603050405020304" pitchFamily="18" charset="0"/>
                <a:ea typeface="Times New Roman" panose="02020603050405020304" pitchFamily="18" charset="0"/>
              </a:rPr>
              <a:t> </a:t>
            </a:r>
            <a:r>
              <a:rPr lang="en-US" sz="2200" dirty="0">
                <a:solidFill>
                  <a:srgbClr val="F6F6FC"/>
                </a:solidFill>
                <a:latin typeface="Times New Roman" panose="02020603050405020304" pitchFamily="18" charset="0"/>
                <a:ea typeface="Times New Roman" panose="02020603050405020304" pitchFamily="18" charset="0"/>
              </a:rPr>
              <a:t>A trial version of this stage of the product for users.</a:t>
            </a:r>
          </a:p>
          <a:p>
            <a:pPr marL="342900" lvl="0" indent="-342900" algn="just">
              <a:lnSpc>
                <a:spcPct val="150000"/>
              </a:lnSpc>
              <a:spcAft>
                <a:spcPts val="0"/>
              </a:spcAft>
              <a:buClr>
                <a:srgbClr val="E88A60"/>
              </a:buClr>
              <a:buFont typeface="Wingdings" panose="05000000000000000000" pitchFamily="2" charset="2"/>
              <a:buChar char=""/>
            </a:pPr>
            <a:endParaRPr lang="en-US" sz="2200" dirty="0">
              <a:solidFill>
                <a:srgbClr val="F6F6FC"/>
              </a:solidFill>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Clr>
                <a:srgbClr val="E88A60"/>
              </a:buClr>
              <a:buFont typeface="Wingdings" panose="05000000000000000000" pitchFamily="2" charset="2"/>
              <a:buChar char=""/>
            </a:pPr>
            <a:r>
              <a:rPr lang="en-US" sz="2200" b="1" dirty="0">
                <a:solidFill>
                  <a:srgbClr val="E88A60"/>
                </a:solidFill>
                <a:latin typeface="Times New Roman" panose="02020603050405020304" pitchFamily="18" charset="0"/>
                <a:ea typeface="Times New Roman" panose="02020603050405020304" pitchFamily="18" charset="0"/>
              </a:rPr>
              <a:t>Feedback:</a:t>
            </a:r>
            <a:r>
              <a:rPr lang="en-US" sz="2200" dirty="0">
                <a:solidFill>
                  <a:srgbClr val="000000"/>
                </a:solidFill>
                <a:latin typeface="Times New Roman" panose="02020603050405020304" pitchFamily="18" charset="0"/>
                <a:ea typeface="Times New Roman" panose="02020603050405020304" pitchFamily="18" charset="0"/>
              </a:rPr>
              <a:t> </a:t>
            </a:r>
            <a:r>
              <a:rPr lang="en-US" sz="2200" dirty="0">
                <a:solidFill>
                  <a:srgbClr val="F6F6FC"/>
                </a:solidFill>
                <a:latin typeface="Times New Roman" panose="02020603050405020304" pitchFamily="18" charset="0"/>
                <a:ea typeface="Times New Roman" panose="02020603050405020304" pitchFamily="18" charset="0"/>
              </a:rPr>
              <a:t>This stage is to collect feedback about the system from users and work to improve it</a:t>
            </a:r>
          </a:p>
        </p:txBody>
      </p:sp>
      <p:sp>
        <p:nvSpPr>
          <p:cNvPr id="5" name="مربع نص 4">
            <a:extLst>
              <a:ext uri="{FF2B5EF4-FFF2-40B4-BE49-F238E27FC236}">
                <a16:creationId xmlns:a16="http://schemas.microsoft.com/office/drawing/2014/main" id="{51035B64-8112-4F10-8774-AD1C8A756140}"/>
              </a:ext>
            </a:extLst>
          </p:cNvPr>
          <p:cNvSpPr txBox="1"/>
          <p:nvPr/>
        </p:nvSpPr>
        <p:spPr>
          <a:xfrm>
            <a:off x="1600200" y="849696"/>
            <a:ext cx="5715000" cy="769441"/>
          </a:xfrm>
          <a:prstGeom prst="rect">
            <a:avLst/>
          </a:prstGeom>
          <a:noFill/>
        </p:spPr>
        <p:txBody>
          <a:bodyPr wrap="square" rtlCol="1">
            <a:spAutoFit/>
          </a:bodyPr>
          <a:lstStyle/>
          <a:p>
            <a:r>
              <a:rPr lang="en-US" sz="4400" b="1" dirty="0">
                <a:solidFill>
                  <a:srgbClr val="EFD1A9"/>
                </a:solidFill>
                <a:cs typeface="+mj-cs"/>
              </a:rPr>
              <a:t>Project methodology</a:t>
            </a:r>
            <a:endParaRPr lang="ar-SA" sz="4400" b="1" dirty="0">
              <a:solidFill>
                <a:srgbClr val="EFD1A9"/>
              </a:solidFill>
              <a:cs typeface="+mj-cs"/>
            </a:endParaRPr>
          </a:p>
        </p:txBody>
      </p:sp>
      <p:pic>
        <p:nvPicPr>
          <p:cNvPr id="6" name="صورة 5">
            <a:extLst>
              <a:ext uri="{FF2B5EF4-FFF2-40B4-BE49-F238E27FC236}">
                <a16:creationId xmlns:a16="http://schemas.microsoft.com/office/drawing/2014/main" id="{2F0DCCF5-107C-4DA7-9134-DA77F103E679}"/>
              </a:ext>
            </a:extLst>
          </p:cNvPr>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13030200" y="2971800"/>
            <a:ext cx="5257800" cy="43434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5C930B2-9A23-43A5-81A5-51D4793E3DB3}"/>
              </a:ext>
            </a:extLst>
          </p:cNvPr>
          <p:cNvPicPr>
            <a:picLocks noChangeAspect="1"/>
          </p:cNvPicPr>
          <p:nvPr/>
        </p:nvPicPr>
        <p:blipFill rotWithShape="1">
          <a:blip r:embed="rId2"/>
          <a:srcRect l="-2457" t="55963" r="26760"/>
          <a:stretch/>
        </p:blipFill>
        <p:spPr>
          <a:xfrm>
            <a:off x="5088717" y="-419100"/>
            <a:ext cx="13427883" cy="7815906"/>
          </a:xfrm>
          <a:prstGeom prst="rect">
            <a:avLst/>
          </a:prstGeom>
        </p:spPr>
      </p:pic>
      <p:sp>
        <p:nvSpPr>
          <p:cNvPr id="3" name="TextBox 3"/>
          <p:cNvSpPr txBox="1"/>
          <p:nvPr/>
        </p:nvSpPr>
        <p:spPr>
          <a:xfrm>
            <a:off x="2055511" y="8473776"/>
            <a:ext cx="6250896" cy="1000274"/>
          </a:xfrm>
          <a:prstGeom prst="rect">
            <a:avLst/>
          </a:prstGeom>
        </p:spPr>
        <p:txBody>
          <a:bodyPr lIns="0" tIns="0" rIns="0" bIns="0" rtlCol="0" anchor="t">
            <a:spAutoFit/>
          </a:bodyPr>
          <a:lstStyle/>
          <a:p>
            <a:pPr lvl="0">
              <a:lnSpc>
                <a:spcPts val="3919"/>
              </a:lnSpc>
              <a:spcBef>
                <a:spcPct val="0"/>
              </a:spcBef>
            </a:pPr>
            <a:r>
              <a:rPr lang="en-US" sz="3600" b="1" dirty="0">
                <a:solidFill>
                  <a:srgbClr val="2B335C"/>
                </a:solidFill>
                <a:latin typeface="Muli Regular Bold"/>
              </a:rPr>
              <a:t>SYSTEM DESIGN</a:t>
            </a:r>
            <a:br>
              <a:rPr lang="en-US" sz="3600" b="1" dirty="0">
                <a:solidFill>
                  <a:srgbClr val="2B335C"/>
                </a:solidFill>
                <a:latin typeface="Muli Regular Bold"/>
              </a:rPr>
            </a:br>
            <a:endParaRPr kumimoji="0" lang="en-US" sz="3600" b="1" i="0" u="none" strike="noStrike" kern="1200" cap="none" spc="0" normalizeH="0" baseline="0" noProof="0" dirty="0">
              <a:ln>
                <a:noFill/>
              </a:ln>
              <a:solidFill>
                <a:srgbClr val="2B335C"/>
              </a:solidFill>
              <a:effectLst/>
              <a:uLnTx/>
              <a:uFillTx/>
              <a:latin typeface="Muli Regular Bold"/>
              <a:ea typeface="+mn-ea"/>
              <a:cs typeface="+mn-cs"/>
            </a:endParaRPr>
          </a:p>
        </p:txBody>
      </p:sp>
      <p:pic>
        <p:nvPicPr>
          <p:cNvPr id="9" name="Picture 8">
            <a:extLst>
              <a:ext uri="{FF2B5EF4-FFF2-40B4-BE49-F238E27FC236}">
                <a16:creationId xmlns:a16="http://schemas.microsoft.com/office/drawing/2014/main" id="{98F1F998-50B6-42DF-A312-533EC2852FD5}"/>
              </a:ext>
            </a:extLst>
          </p:cNvPr>
          <p:cNvPicPr>
            <a:picLocks noChangeAspect="1"/>
          </p:cNvPicPr>
          <p:nvPr/>
        </p:nvPicPr>
        <p:blipFill rotWithShape="1">
          <a:blip r:embed="rId3"/>
          <a:srcRect l="49867" t="-133" b="-133"/>
          <a:stretch/>
        </p:blipFill>
        <p:spPr>
          <a:xfrm>
            <a:off x="1054794" y="8252579"/>
            <a:ext cx="457440" cy="914880"/>
          </a:xfrm>
          <a:prstGeom prst="rect">
            <a:avLst/>
          </a:prstGeom>
        </p:spPr>
      </p:pic>
    </p:spTree>
    <p:extLst>
      <p:ext uri="{BB962C8B-B14F-4D97-AF65-F5344CB8AC3E}">
        <p14:creationId xmlns:p14="http://schemas.microsoft.com/office/powerpoint/2010/main" val="749797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B335C"/>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D38CB38-F533-422F-A73C-A81E7D4DD2E9}"/>
              </a:ext>
            </a:extLst>
          </p:cNvPr>
          <p:cNvSpPr/>
          <p:nvPr/>
        </p:nvSpPr>
        <p:spPr>
          <a:xfrm>
            <a:off x="9144000" y="0"/>
            <a:ext cx="9159240" cy="10287000"/>
          </a:xfrm>
          <a:prstGeom prst="rect">
            <a:avLst/>
          </a:prstGeom>
          <a:solidFill>
            <a:srgbClr val="F1E9D2"/>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en-US" dirty="0">
              <a:solidFill>
                <a:srgbClr val="F1E9D2"/>
              </a:solidFill>
            </a:endParaRPr>
          </a:p>
        </p:txBody>
      </p:sp>
      <p:sp>
        <p:nvSpPr>
          <p:cNvPr id="2" name="عنوان 1">
            <a:extLst>
              <a:ext uri="{FF2B5EF4-FFF2-40B4-BE49-F238E27FC236}">
                <a16:creationId xmlns:a16="http://schemas.microsoft.com/office/drawing/2014/main" id="{9F530AFB-C70A-4CDD-A5A4-0B9230985EC6}"/>
              </a:ext>
            </a:extLst>
          </p:cNvPr>
          <p:cNvSpPr>
            <a:spLocks noGrp="1"/>
          </p:cNvSpPr>
          <p:nvPr>
            <p:ph type="title"/>
          </p:nvPr>
        </p:nvSpPr>
        <p:spPr>
          <a:xfrm>
            <a:off x="-762000" y="336234"/>
            <a:ext cx="8229600" cy="1143000"/>
          </a:xfrm>
        </p:spPr>
        <p:txBody>
          <a:bodyPr/>
          <a:lstStyle/>
          <a:p>
            <a:r>
              <a:rPr lang="en-US" b="1" dirty="0">
                <a:solidFill>
                  <a:srgbClr val="EFD1A9"/>
                </a:solidFill>
              </a:rPr>
              <a:t>Class Diagram</a:t>
            </a:r>
            <a:endParaRPr lang="ar-SA" b="1" dirty="0">
              <a:solidFill>
                <a:srgbClr val="EFD1A9"/>
              </a:solidFill>
            </a:endParaRPr>
          </a:p>
        </p:txBody>
      </p:sp>
      <p:pic>
        <p:nvPicPr>
          <p:cNvPr id="3" name="Picture 3">
            <a:extLst>
              <a:ext uri="{FF2B5EF4-FFF2-40B4-BE49-F238E27FC236}">
                <a16:creationId xmlns:a16="http://schemas.microsoft.com/office/drawing/2014/main" id="{6599DB10-1245-4051-8462-ED1A285FDB61}"/>
              </a:ext>
            </a:extLst>
          </p:cNvPr>
          <p:cNvPicPr>
            <a:picLocks noChangeAspect="1"/>
          </p:cNvPicPr>
          <p:nvPr/>
        </p:nvPicPr>
        <p:blipFill>
          <a:blip r:embed="rId2"/>
          <a:srcRect/>
          <a:stretch>
            <a:fillRect/>
          </a:stretch>
        </p:blipFill>
        <p:spPr>
          <a:xfrm rot="-5400000">
            <a:off x="422808" y="484926"/>
            <a:ext cx="1219200" cy="845616"/>
          </a:xfrm>
          <a:prstGeom prst="rect">
            <a:avLst/>
          </a:prstGeom>
        </p:spPr>
      </p:pic>
      <p:pic>
        <p:nvPicPr>
          <p:cNvPr id="4" name="صورة 3">
            <a:extLst>
              <a:ext uri="{FF2B5EF4-FFF2-40B4-BE49-F238E27FC236}">
                <a16:creationId xmlns:a16="http://schemas.microsoft.com/office/drawing/2014/main" id="{41B5330D-1DBF-44E0-8128-7207D3FB0E07}"/>
              </a:ext>
            </a:extLst>
          </p:cNvPr>
          <p:cNvPicPr/>
          <p:nvPr/>
        </p:nvPicPr>
        <p:blipFill>
          <a:blip r:embed="rId3">
            <a:extLst>
              <a:ext uri="{28A0092B-C50C-407E-A947-70E740481C1C}">
                <a14:useLocalDpi xmlns:a14="http://schemas.microsoft.com/office/drawing/2010/main" val="0"/>
              </a:ext>
            </a:extLst>
          </a:blip>
          <a:stretch>
            <a:fillRect/>
          </a:stretch>
        </p:blipFill>
        <p:spPr>
          <a:xfrm>
            <a:off x="9296400" y="907734"/>
            <a:ext cx="8837930" cy="8236584"/>
          </a:xfrm>
          <a:prstGeom prst="rect">
            <a:avLst/>
          </a:prstGeom>
        </p:spPr>
      </p:pic>
      <p:sp>
        <p:nvSpPr>
          <p:cNvPr id="5" name="مستطيل 4">
            <a:extLst>
              <a:ext uri="{FF2B5EF4-FFF2-40B4-BE49-F238E27FC236}">
                <a16:creationId xmlns:a16="http://schemas.microsoft.com/office/drawing/2014/main" id="{912BF7DA-C17C-469C-B35A-EF29880A25C2}"/>
              </a:ext>
            </a:extLst>
          </p:cNvPr>
          <p:cNvSpPr/>
          <p:nvPr/>
        </p:nvSpPr>
        <p:spPr>
          <a:xfrm>
            <a:off x="0" y="3619500"/>
            <a:ext cx="9144000" cy="2600199"/>
          </a:xfrm>
          <a:prstGeom prst="rect">
            <a:avLst/>
          </a:prstGeom>
        </p:spPr>
        <p:txBody>
          <a:bodyPr>
            <a:spAutoFit/>
          </a:bodyPr>
          <a:lstStyle/>
          <a:p>
            <a:pPr marL="0" marR="0" indent="360045" algn="ctr">
              <a:lnSpc>
                <a:spcPct val="150000"/>
              </a:lnSpc>
              <a:spcBef>
                <a:spcPts val="0"/>
              </a:spcBef>
              <a:spcAft>
                <a:spcPts val="0"/>
              </a:spcAft>
            </a:pPr>
            <a:r>
              <a:rPr lang="en-US" sz="2800" b="1" dirty="0">
                <a:solidFill>
                  <a:schemeClr val="bg1">
                    <a:lumMod val="95000"/>
                  </a:schemeClr>
                </a:solidFill>
                <a:latin typeface="Times New Roman" panose="02020603050405020304" pitchFamily="18" charset="0"/>
              </a:rPr>
              <a:t>Structural model represents how the entities are organized in the system. The class diagram is the most commonly used model. It represents the elements and the relationship between them</a:t>
            </a:r>
            <a:r>
              <a:rPr lang="en-US" sz="2800" b="1" dirty="0">
                <a:solidFill>
                  <a:schemeClr val="bg1">
                    <a:lumMod val="95000"/>
                  </a:schemeClr>
                </a:solidFill>
                <a:latin typeface="Times New Roman" panose="02020603050405020304" pitchFamily="18" charset="0"/>
                <a:ea typeface="PMingLiU" panose="02020500000000000000" pitchFamily="18" charset="-120"/>
              </a:rPr>
              <a:t>.</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810418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1E9D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41D0CED-7130-44D3-AA4A-B1328076569A}"/>
              </a:ext>
            </a:extLst>
          </p:cNvPr>
          <p:cNvSpPr/>
          <p:nvPr/>
        </p:nvSpPr>
        <p:spPr>
          <a:xfrm>
            <a:off x="8001000" y="0"/>
            <a:ext cx="1030224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en-US" dirty="0">
              <a:solidFill>
                <a:schemeClr val="bg1"/>
              </a:solidFill>
            </a:endParaRPr>
          </a:p>
        </p:txBody>
      </p:sp>
      <p:sp>
        <p:nvSpPr>
          <p:cNvPr id="2" name="عنوان 1">
            <a:extLst>
              <a:ext uri="{FF2B5EF4-FFF2-40B4-BE49-F238E27FC236}">
                <a16:creationId xmlns:a16="http://schemas.microsoft.com/office/drawing/2014/main" id="{2E849F2F-B7DF-4DC6-B3E6-8EB02D6EC480}"/>
              </a:ext>
            </a:extLst>
          </p:cNvPr>
          <p:cNvSpPr>
            <a:spLocks noGrp="1"/>
          </p:cNvSpPr>
          <p:nvPr>
            <p:ph type="ctrTitle"/>
          </p:nvPr>
        </p:nvSpPr>
        <p:spPr>
          <a:xfrm>
            <a:off x="-381000" y="266700"/>
            <a:ext cx="7772400" cy="1752599"/>
          </a:xfrm>
        </p:spPr>
        <p:txBody>
          <a:bodyPr/>
          <a:lstStyle/>
          <a:p>
            <a:r>
              <a:rPr lang="en-US" b="1" dirty="0">
                <a:solidFill>
                  <a:srgbClr val="2B335C"/>
                </a:solidFill>
              </a:rPr>
              <a:t>Activity diagram</a:t>
            </a:r>
            <a:endParaRPr lang="ar-SA" b="1" dirty="0">
              <a:solidFill>
                <a:srgbClr val="2B335C"/>
              </a:solidFill>
            </a:endParaRPr>
          </a:p>
        </p:txBody>
      </p:sp>
      <p:pic>
        <p:nvPicPr>
          <p:cNvPr id="4" name="Picture 9">
            <a:extLst>
              <a:ext uri="{FF2B5EF4-FFF2-40B4-BE49-F238E27FC236}">
                <a16:creationId xmlns:a16="http://schemas.microsoft.com/office/drawing/2014/main" id="{9989D851-1441-46CD-BBE9-69172BB8DF6B}"/>
              </a:ext>
            </a:extLst>
          </p:cNvPr>
          <p:cNvPicPr>
            <a:picLocks noChangeAspect="1"/>
          </p:cNvPicPr>
          <p:nvPr/>
        </p:nvPicPr>
        <p:blipFill rotWithShape="1">
          <a:blip r:embed="rId2"/>
          <a:srcRect l="49867" t="-133" b="-133"/>
          <a:stretch/>
        </p:blipFill>
        <p:spPr>
          <a:xfrm>
            <a:off x="609600" y="609599"/>
            <a:ext cx="762000" cy="1066800"/>
          </a:xfrm>
          <a:prstGeom prst="rect">
            <a:avLst/>
          </a:prstGeom>
        </p:spPr>
      </p:pic>
      <p:pic>
        <p:nvPicPr>
          <p:cNvPr id="5" name="صورة 4">
            <a:extLst>
              <a:ext uri="{FF2B5EF4-FFF2-40B4-BE49-F238E27FC236}">
                <a16:creationId xmlns:a16="http://schemas.microsoft.com/office/drawing/2014/main" id="{39CA2FDF-BFF2-425F-B66E-31CB6A70B7A9}"/>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8214362" y="1257300"/>
            <a:ext cx="10073638" cy="7848600"/>
          </a:xfrm>
          <a:prstGeom prst="rect">
            <a:avLst/>
          </a:prstGeom>
        </p:spPr>
      </p:pic>
      <p:sp>
        <p:nvSpPr>
          <p:cNvPr id="6" name="مستطيل 5">
            <a:extLst>
              <a:ext uri="{FF2B5EF4-FFF2-40B4-BE49-F238E27FC236}">
                <a16:creationId xmlns:a16="http://schemas.microsoft.com/office/drawing/2014/main" id="{2D22B2BD-1A2C-4CF6-8FA0-128A7ADBA563}"/>
              </a:ext>
            </a:extLst>
          </p:cNvPr>
          <p:cNvSpPr/>
          <p:nvPr/>
        </p:nvSpPr>
        <p:spPr>
          <a:xfrm>
            <a:off x="213362" y="3009900"/>
            <a:ext cx="7010400" cy="3892861"/>
          </a:xfrm>
          <a:prstGeom prst="rect">
            <a:avLst/>
          </a:prstGeom>
        </p:spPr>
        <p:txBody>
          <a:bodyPr wrap="square">
            <a:spAutoFit/>
          </a:bodyPr>
          <a:lstStyle/>
          <a:p>
            <a:pPr marL="0" marR="0" indent="360045" algn="ctr">
              <a:lnSpc>
                <a:spcPct val="150000"/>
              </a:lnSpc>
              <a:spcBef>
                <a:spcPts val="0"/>
              </a:spcBef>
              <a:spcAft>
                <a:spcPts val="0"/>
              </a:spcAft>
            </a:pPr>
            <a:r>
              <a:rPr lang="en-US" sz="2800" b="1" dirty="0">
                <a:solidFill>
                  <a:srgbClr val="EA8B61"/>
                </a:solidFill>
                <a:latin typeface="Times New Roman" panose="02020603050405020304" pitchFamily="18" charset="0"/>
              </a:rPr>
              <a:t>Activity diagram is a dynamic model that is used to show the control flow from the start circle to the end. It focuses on the consecutive functional activity of the system. Figure 6 starts with the sign-up activity and shows the order of sequential functions.</a:t>
            </a:r>
          </a:p>
        </p:txBody>
      </p:sp>
    </p:spTree>
    <p:extLst>
      <p:ext uri="{BB962C8B-B14F-4D97-AF65-F5344CB8AC3E}">
        <p14:creationId xmlns:p14="http://schemas.microsoft.com/office/powerpoint/2010/main" val="3400992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B335C"/>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5D45C0-1B2A-4D3A-AE00-406A48989793}"/>
              </a:ext>
            </a:extLst>
          </p:cNvPr>
          <p:cNvSpPr/>
          <p:nvPr/>
        </p:nvSpPr>
        <p:spPr>
          <a:xfrm>
            <a:off x="7696200" y="-266700"/>
            <a:ext cx="10607040" cy="10972800"/>
          </a:xfrm>
          <a:prstGeom prst="rect">
            <a:avLst/>
          </a:prstGeom>
          <a:solidFill>
            <a:srgbClr val="F1E9D2"/>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en-US" dirty="0"/>
          </a:p>
        </p:txBody>
      </p:sp>
      <p:sp>
        <p:nvSpPr>
          <p:cNvPr id="2" name="عنوان 1">
            <a:extLst>
              <a:ext uri="{FF2B5EF4-FFF2-40B4-BE49-F238E27FC236}">
                <a16:creationId xmlns:a16="http://schemas.microsoft.com/office/drawing/2014/main" id="{194950E0-555A-48E1-B63A-B75449D4E3E7}"/>
              </a:ext>
            </a:extLst>
          </p:cNvPr>
          <p:cNvSpPr>
            <a:spLocks noGrp="1"/>
          </p:cNvSpPr>
          <p:nvPr>
            <p:ph type="title"/>
          </p:nvPr>
        </p:nvSpPr>
        <p:spPr>
          <a:xfrm>
            <a:off x="-1219200" y="358458"/>
            <a:ext cx="8229600" cy="1143000"/>
          </a:xfrm>
        </p:spPr>
        <p:txBody>
          <a:bodyPr/>
          <a:lstStyle/>
          <a:p>
            <a:r>
              <a:rPr lang="en-US" b="1" dirty="0">
                <a:solidFill>
                  <a:srgbClr val="EFD1A9"/>
                </a:solidFill>
              </a:rPr>
              <a:t>ER Diagram</a:t>
            </a:r>
            <a:endParaRPr lang="ar-SA" b="1" dirty="0">
              <a:solidFill>
                <a:srgbClr val="EFD1A9"/>
              </a:solidFill>
            </a:endParaRPr>
          </a:p>
        </p:txBody>
      </p:sp>
      <p:pic>
        <p:nvPicPr>
          <p:cNvPr id="4" name="Picture 3">
            <a:extLst>
              <a:ext uri="{FF2B5EF4-FFF2-40B4-BE49-F238E27FC236}">
                <a16:creationId xmlns:a16="http://schemas.microsoft.com/office/drawing/2014/main" id="{6D838B0D-3677-444B-8CE3-1E6DD6364A1F}"/>
              </a:ext>
            </a:extLst>
          </p:cNvPr>
          <p:cNvPicPr>
            <a:picLocks noChangeAspect="1"/>
          </p:cNvPicPr>
          <p:nvPr/>
        </p:nvPicPr>
        <p:blipFill>
          <a:blip r:embed="rId2"/>
          <a:srcRect/>
          <a:stretch>
            <a:fillRect/>
          </a:stretch>
        </p:blipFill>
        <p:spPr>
          <a:xfrm rot="-5400000">
            <a:off x="346608" y="469050"/>
            <a:ext cx="1219200" cy="845616"/>
          </a:xfrm>
          <a:prstGeom prst="rect">
            <a:avLst/>
          </a:prstGeom>
        </p:spPr>
      </p:pic>
      <p:pic>
        <p:nvPicPr>
          <p:cNvPr id="5" name="Picture 22" descr="Diagram&#10;&#10;Description automatically generated">
            <a:extLst>
              <a:ext uri="{FF2B5EF4-FFF2-40B4-BE49-F238E27FC236}">
                <a16:creationId xmlns:a16="http://schemas.microsoft.com/office/drawing/2014/main" id="{438469F2-529F-4EA4-9D50-2D59F5BEA619}"/>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7696200" y="2019300"/>
            <a:ext cx="10607040" cy="6781799"/>
          </a:xfrm>
          <a:prstGeom prst="rect">
            <a:avLst/>
          </a:prstGeom>
          <a:ln>
            <a:solidFill>
              <a:schemeClr val="bg1">
                <a:lumMod val="85000"/>
              </a:schemeClr>
            </a:solidFill>
          </a:ln>
        </p:spPr>
      </p:pic>
      <p:sp>
        <p:nvSpPr>
          <p:cNvPr id="7" name="TextBox 6">
            <a:extLst>
              <a:ext uri="{FF2B5EF4-FFF2-40B4-BE49-F238E27FC236}">
                <a16:creationId xmlns:a16="http://schemas.microsoft.com/office/drawing/2014/main" id="{B423EBE3-1889-4D78-BAAF-5DF22EA2A0BE}"/>
              </a:ext>
            </a:extLst>
          </p:cNvPr>
          <p:cNvSpPr txBox="1"/>
          <p:nvPr/>
        </p:nvSpPr>
        <p:spPr>
          <a:xfrm>
            <a:off x="381000" y="3849230"/>
            <a:ext cx="6858000" cy="2246769"/>
          </a:xfrm>
          <a:prstGeom prst="rect">
            <a:avLst/>
          </a:prstGeom>
          <a:noFill/>
        </p:spPr>
        <p:txBody>
          <a:bodyPr wrap="square">
            <a:spAutoFit/>
          </a:bodyPr>
          <a:lstStyle/>
          <a:p>
            <a:pPr algn="ctr"/>
            <a:r>
              <a:rPr lang="en-GB" sz="2800" b="1" dirty="0">
                <a:solidFill>
                  <a:schemeClr val="bg1">
                    <a:lumMod val="95000"/>
                  </a:schemeClr>
                </a:solidFill>
                <a:latin typeface="Times New Roman" panose="02020603050405020304" pitchFamily="18" charset="0"/>
              </a:rPr>
              <a:t>Database design is organizing the data in models. This design is used to store and manage the data and their relationships in a database. Using database models makes it easier and simpler to read</a:t>
            </a:r>
            <a:endParaRPr lang="en-US" sz="2800" b="1" dirty="0">
              <a:solidFill>
                <a:schemeClr val="bg1">
                  <a:lumMod val="95000"/>
                </a:schemeClr>
              </a:solidFill>
              <a:latin typeface="Times New Roman" panose="02020603050405020304" pitchFamily="18" charset="0"/>
            </a:endParaRPr>
          </a:p>
        </p:txBody>
      </p:sp>
    </p:spTree>
    <p:extLst>
      <p:ext uri="{BB962C8B-B14F-4D97-AF65-F5344CB8AC3E}">
        <p14:creationId xmlns:p14="http://schemas.microsoft.com/office/powerpoint/2010/main" val="16875482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1E9D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A4522BB-2DB4-44A0-84D8-49C5249ECAA0}"/>
              </a:ext>
            </a:extLst>
          </p:cNvPr>
          <p:cNvSpPr/>
          <p:nvPr/>
        </p:nvSpPr>
        <p:spPr>
          <a:xfrm>
            <a:off x="8229600" y="0"/>
            <a:ext cx="10218152" cy="10287000"/>
          </a:xfrm>
          <a:prstGeom prst="rect">
            <a:avLst/>
          </a:prstGeom>
          <a:solidFill>
            <a:srgbClr val="EA8B6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en-US" dirty="0"/>
          </a:p>
        </p:txBody>
      </p:sp>
      <p:pic>
        <p:nvPicPr>
          <p:cNvPr id="6" name="Picture 9">
            <a:extLst>
              <a:ext uri="{FF2B5EF4-FFF2-40B4-BE49-F238E27FC236}">
                <a16:creationId xmlns:a16="http://schemas.microsoft.com/office/drawing/2014/main" id="{AE234D20-0CE8-4B8A-A543-F73F2780CF05}"/>
              </a:ext>
            </a:extLst>
          </p:cNvPr>
          <p:cNvPicPr>
            <a:picLocks noChangeAspect="1"/>
          </p:cNvPicPr>
          <p:nvPr/>
        </p:nvPicPr>
        <p:blipFill rotWithShape="1">
          <a:blip r:embed="rId2"/>
          <a:srcRect l="49867" t="-133" b="-133"/>
          <a:stretch/>
        </p:blipFill>
        <p:spPr>
          <a:xfrm>
            <a:off x="609600" y="609599"/>
            <a:ext cx="762000" cy="1066800"/>
          </a:xfrm>
          <a:prstGeom prst="rect">
            <a:avLst/>
          </a:prstGeom>
        </p:spPr>
      </p:pic>
      <p:sp>
        <p:nvSpPr>
          <p:cNvPr id="2" name="مستطيل 1">
            <a:extLst>
              <a:ext uri="{FF2B5EF4-FFF2-40B4-BE49-F238E27FC236}">
                <a16:creationId xmlns:a16="http://schemas.microsoft.com/office/drawing/2014/main" id="{F7DD98A6-1B2A-416C-84EC-BC821EB3272F}"/>
              </a:ext>
            </a:extLst>
          </p:cNvPr>
          <p:cNvSpPr/>
          <p:nvPr/>
        </p:nvSpPr>
        <p:spPr>
          <a:xfrm>
            <a:off x="1219200" y="266700"/>
            <a:ext cx="3657796" cy="1240276"/>
          </a:xfrm>
          <a:prstGeom prst="rect">
            <a:avLst/>
          </a:prstGeom>
        </p:spPr>
        <p:txBody>
          <a:bodyPr wrap="none">
            <a:spAutoFit/>
          </a:bodyPr>
          <a:lstStyle/>
          <a:p>
            <a:pPr lvl="1">
              <a:lnSpc>
                <a:spcPct val="200000"/>
              </a:lnSpc>
              <a:spcBef>
                <a:spcPts val="1000"/>
              </a:spcBef>
              <a:spcAft>
                <a:spcPts val="0"/>
              </a:spcAft>
            </a:pPr>
            <a:r>
              <a:rPr lang="en-GB" sz="4400" b="1" dirty="0">
                <a:solidFill>
                  <a:srgbClr val="2B335C"/>
                </a:solidFill>
                <a:latin typeface="Times New Roman" panose="02020603050405020304" pitchFamily="18" charset="0"/>
                <a:ea typeface="Calibri" panose="020F0502020204030204" pitchFamily="34" charset="0"/>
              </a:rPr>
              <a:t>Project Map</a:t>
            </a:r>
            <a:endParaRPr lang="en-US" sz="4400" b="1" dirty="0">
              <a:solidFill>
                <a:srgbClr val="2B335C"/>
              </a:solidFill>
              <a:effectLst/>
              <a:latin typeface="Times New Roman" panose="02020603050405020304" pitchFamily="18" charset="0"/>
              <a:ea typeface="Calibri" panose="020F0502020204030204" pitchFamily="34" charset="0"/>
            </a:endParaRPr>
          </a:p>
        </p:txBody>
      </p:sp>
      <p:sp>
        <p:nvSpPr>
          <p:cNvPr id="5" name="مستطيل 4">
            <a:extLst>
              <a:ext uri="{FF2B5EF4-FFF2-40B4-BE49-F238E27FC236}">
                <a16:creationId xmlns:a16="http://schemas.microsoft.com/office/drawing/2014/main" id="{389FD309-063A-45C1-829B-9BDE77F4402A}"/>
              </a:ext>
            </a:extLst>
          </p:cNvPr>
          <p:cNvSpPr/>
          <p:nvPr/>
        </p:nvSpPr>
        <p:spPr>
          <a:xfrm>
            <a:off x="609600" y="3238500"/>
            <a:ext cx="5486400" cy="4539191"/>
          </a:xfrm>
          <a:prstGeom prst="rect">
            <a:avLst/>
          </a:prstGeom>
        </p:spPr>
        <p:txBody>
          <a:bodyPr wrap="square">
            <a:spAutoFit/>
          </a:bodyPr>
          <a:lstStyle/>
          <a:p>
            <a:pPr indent="274320" algn="ctr">
              <a:lnSpc>
                <a:spcPct val="150000"/>
              </a:lnSpc>
              <a:spcAft>
                <a:spcPts val="0"/>
              </a:spcAft>
            </a:pPr>
            <a:r>
              <a:rPr lang="en-US" sz="2800" b="1" dirty="0">
                <a:solidFill>
                  <a:srgbClr val="EA8B61"/>
                </a:solidFill>
                <a:latin typeface="Times New Roman" panose="02020603050405020304" pitchFamily="18" charset="0"/>
              </a:rPr>
              <a:t>The project site map used to show the activities within the application, and details each of these activities. The diagram provides information about all pages and shows the connections between them</a:t>
            </a:r>
            <a:r>
              <a:rPr lang="en-US" sz="2800" b="1" dirty="0">
                <a:solidFill>
                  <a:srgbClr val="EA8B61"/>
                </a:solidFill>
                <a:latin typeface="Times New Roman" panose="02020603050405020304" pitchFamily="18" charset="0"/>
                <a:ea typeface="Times New Roman" panose="02020603050405020304" pitchFamily="18" charset="0"/>
              </a:rPr>
              <a:t>.</a:t>
            </a:r>
          </a:p>
        </p:txBody>
      </p:sp>
      <p:pic>
        <p:nvPicPr>
          <p:cNvPr id="9" name="Picture 11" descr="Diagram&#10;&#10;Description automatically generated">
            <a:extLst>
              <a:ext uri="{FF2B5EF4-FFF2-40B4-BE49-F238E27FC236}">
                <a16:creationId xmlns:a16="http://schemas.microsoft.com/office/drawing/2014/main" id="{597D3E0A-E4C5-4752-AACD-E8737EFD28A0}"/>
              </a:ext>
            </a:extLst>
          </p:cNvPr>
          <p:cNvPicPr/>
          <p:nvPr/>
        </p:nvPicPr>
        <p:blipFill>
          <a:blip r:embed="rId3">
            <a:extLst>
              <a:ext uri="{28A0092B-C50C-407E-A947-70E740481C1C}">
                <a14:useLocalDpi xmlns:a14="http://schemas.microsoft.com/office/drawing/2010/main" val="0"/>
              </a:ext>
            </a:extLst>
          </a:blip>
          <a:stretch>
            <a:fillRect/>
          </a:stretch>
        </p:blipFill>
        <p:spPr>
          <a:xfrm>
            <a:off x="6636752" y="2781300"/>
            <a:ext cx="11811000" cy="5240018"/>
          </a:xfrm>
          <a:prstGeom prst="rect">
            <a:avLst/>
          </a:prstGeom>
          <a:ln w="6350">
            <a:solidFill>
              <a:schemeClr val="bg1">
                <a:lumMod val="85000"/>
              </a:schemeClr>
            </a:solid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E9D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C96E83F-EFE1-4AC3-8337-D76B8E5B3DC0}"/>
              </a:ext>
            </a:extLst>
          </p:cNvPr>
          <p:cNvPicPr>
            <a:picLocks noChangeAspect="1"/>
          </p:cNvPicPr>
          <p:nvPr/>
        </p:nvPicPr>
        <p:blipFill rotWithShape="1">
          <a:blip r:embed="rId2"/>
          <a:srcRect l="49867" t="-133" b="-133"/>
          <a:stretch/>
        </p:blipFill>
        <p:spPr>
          <a:xfrm>
            <a:off x="1027489" y="1152313"/>
            <a:ext cx="457440" cy="914880"/>
          </a:xfrm>
          <a:prstGeom prst="rect">
            <a:avLst/>
          </a:prstGeom>
        </p:spPr>
      </p:pic>
      <p:sp>
        <p:nvSpPr>
          <p:cNvPr id="2" name="TextBox 2"/>
          <p:cNvSpPr txBox="1"/>
          <p:nvPr/>
        </p:nvSpPr>
        <p:spPr>
          <a:xfrm>
            <a:off x="1905000" y="876300"/>
            <a:ext cx="6860308" cy="1058238"/>
          </a:xfrm>
          <a:prstGeom prst="rect">
            <a:avLst/>
          </a:prstGeom>
        </p:spPr>
        <p:txBody>
          <a:bodyPr lIns="0" tIns="0" rIns="0" bIns="0" rtlCol="0" anchor="t">
            <a:spAutoFit/>
          </a:bodyPr>
          <a:lstStyle/>
          <a:p>
            <a:pPr marL="0" marR="0" lvl="0" indent="0" algn="l" defTabSz="914400" rtl="0" eaLnBrk="1" fontAlgn="auto" latinLnBrk="0" hangingPunct="1">
              <a:lnSpc>
                <a:spcPts val="96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262D52"/>
                </a:solidFill>
                <a:effectLst/>
                <a:uLnTx/>
                <a:uFillTx/>
                <a:latin typeface="Muli Black"/>
                <a:ea typeface="+mn-ea"/>
                <a:cs typeface="+mn-cs"/>
              </a:rPr>
              <a:t>OUTLINE</a:t>
            </a:r>
          </a:p>
        </p:txBody>
      </p:sp>
      <p:sp>
        <p:nvSpPr>
          <p:cNvPr id="4" name="TextBox 4"/>
          <p:cNvSpPr txBox="1"/>
          <p:nvPr/>
        </p:nvSpPr>
        <p:spPr>
          <a:xfrm>
            <a:off x="8991600" y="2628900"/>
            <a:ext cx="6119951" cy="6463308"/>
          </a:xfrm>
          <a:prstGeom prst="rect">
            <a:avLst/>
          </a:prstGeom>
        </p:spPr>
        <p:txBody>
          <a:bodyPr wrap="square" lIns="0" tIns="0" rIns="0" bIns="0" rtlCol="0" anchor="t">
            <a:spAutoFit/>
          </a:bodyPr>
          <a:lstStyle/>
          <a:p>
            <a:pPr marL="457200" marR="0" lvl="0" indent="-457200" algn="l" defTabSz="914400" rtl="0" eaLnBrk="1" fontAlgn="auto" latinLnBrk="0" hangingPunct="1">
              <a:lnSpc>
                <a:spcPct val="100000"/>
              </a:lnSpc>
              <a:spcBef>
                <a:spcPct val="0"/>
              </a:spcBef>
              <a:spcAft>
                <a:spcPts val="0"/>
              </a:spcAft>
              <a:buClrTx/>
              <a:buSzTx/>
              <a:buFont typeface="Wingdings" panose="05000000000000000000" pitchFamily="2" charset="2"/>
              <a:buChar char="§"/>
              <a:tabLst/>
              <a:defRPr/>
            </a:pPr>
            <a:r>
              <a:rPr kumimoji="0" lang="en-US" sz="2800" b="0" i="0" u="none" strike="noStrike" kern="1200" cap="none" spc="0" normalizeH="0" baseline="0" noProof="0" dirty="0">
                <a:ln>
                  <a:noFill/>
                </a:ln>
                <a:solidFill>
                  <a:srgbClr val="2B335C"/>
                </a:solidFill>
                <a:effectLst/>
                <a:uLnTx/>
                <a:uFillTx/>
                <a:latin typeface="Muli Regular Bold"/>
                <a:ea typeface="+mn-ea"/>
                <a:cs typeface="+mn-cs"/>
              </a:rPr>
              <a:t>SYSTEM DESIGN</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2800" b="0" i="0" u="none" strike="noStrike" kern="1200" cap="none" spc="0" normalizeH="0" baseline="0" noProof="0" dirty="0">
              <a:ln>
                <a:noFill/>
              </a:ln>
              <a:solidFill>
                <a:srgbClr val="2B335C"/>
              </a:solidFill>
              <a:effectLst/>
              <a:uLnTx/>
              <a:uFillTx/>
              <a:latin typeface="Muli Regular Bold"/>
              <a:ea typeface="+mn-ea"/>
              <a:cs typeface="+mn-cs"/>
            </a:endParaRPr>
          </a:p>
          <a:p>
            <a:pPr marL="914400" marR="0" lvl="1" indent="-457200" algn="l" defTabSz="914400" rtl="0" eaLnBrk="1" fontAlgn="auto" latinLnBrk="0" hangingPunct="1">
              <a:lnSpc>
                <a:spcPct val="100000"/>
              </a:lnSpc>
              <a:spcBef>
                <a:spcPct val="0"/>
              </a:spcBef>
              <a:spcAft>
                <a:spcPts val="0"/>
              </a:spcAft>
              <a:buClrTx/>
              <a:buSzTx/>
              <a:buFont typeface="Wingdings" panose="05000000000000000000" pitchFamily="2" charset="2"/>
              <a:buChar char="§"/>
              <a:tabLst/>
              <a:defRPr/>
            </a:pPr>
            <a:r>
              <a:rPr kumimoji="0" lang="en-US" sz="2800" b="0" i="0" u="none" strike="noStrike" kern="1200" cap="none" spc="0" normalizeH="0" baseline="0" noProof="0" dirty="0">
                <a:ln>
                  <a:noFill/>
                </a:ln>
                <a:solidFill>
                  <a:srgbClr val="EA8B61"/>
                </a:solidFill>
                <a:effectLst/>
                <a:uLnTx/>
                <a:uFillTx/>
                <a:latin typeface="Muli Regular Bold"/>
                <a:ea typeface="+mn-ea"/>
                <a:cs typeface="+mn-cs"/>
              </a:rPr>
              <a:t>Object Oriented Design</a:t>
            </a:r>
          </a:p>
          <a:p>
            <a:pPr marL="914400" marR="0" lvl="1" indent="-457200" algn="l" defTabSz="914400" rtl="0" eaLnBrk="1" fontAlgn="auto" latinLnBrk="0" hangingPunct="1">
              <a:lnSpc>
                <a:spcPct val="100000"/>
              </a:lnSpc>
              <a:spcBef>
                <a:spcPct val="0"/>
              </a:spcBef>
              <a:spcAft>
                <a:spcPts val="0"/>
              </a:spcAft>
              <a:buClrTx/>
              <a:buSzTx/>
              <a:buFont typeface="Wingdings" panose="05000000000000000000" pitchFamily="2" charset="2"/>
              <a:buChar char="§"/>
              <a:tabLst/>
              <a:defRPr/>
            </a:pPr>
            <a:r>
              <a:rPr kumimoji="0" lang="en-US" sz="2800" b="0" i="0" u="none" strike="noStrike" kern="1200" cap="none" spc="0" normalizeH="0" baseline="0" noProof="0" dirty="0">
                <a:ln>
                  <a:noFill/>
                </a:ln>
                <a:solidFill>
                  <a:srgbClr val="EA8B61"/>
                </a:solidFill>
                <a:effectLst/>
                <a:uLnTx/>
                <a:uFillTx/>
                <a:latin typeface="Muli Regular Bold"/>
                <a:ea typeface="+mn-ea"/>
                <a:cs typeface="+mn-cs"/>
              </a:rPr>
              <a:t>Project Map</a:t>
            </a:r>
          </a:p>
          <a:p>
            <a:pPr marL="914400" marR="0" lvl="1" indent="-457200" algn="l" defTabSz="914400" rtl="0" eaLnBrk="1" fontAlgn="auto" latinLnBrk="0" hangingPunct="1">
              <a:lnSpc>
                <a:spcPct val="100000"/>
              </a:lnSpc>
              <a:spcBef>
                <a:spcPct val="0"/>
              </a:spcBef>
              <a:spcAft>
                <a:spcPts val="0"/>
              </a:spcAft>
              <a:buClrTx/>
              <a:buSzTx/>
              <a:buFont typeface="Wingdings" panose="05000000000000000000" pitchFamily="2" charset="2"/>
              <a:buChar char="§"/>
              <a:tabLst/>
              <a:defRPr/>
            </a:pPr>
            <a:r>
              <a:rPr kumimoji="0" lang="en-US" sz="2800" b="0" i="0" u="none" strike="noStrike" kern="1200" cap="none" spc="0" normalizeH="0" baseline="0" noProof="0" dirty="0">
                <a:ln>
                  <a:noFill/>
                </a:ln>
                <a:solidFill>
                  <a:srgbClr val="EA8B61"/>
                </a:solidFill>
                <a:effectLst/>
                <a:uLnTx/>
                <a:uFillTx/>
                <a:latin typeface="Muli Regular Bold"/>
                <a:ea typeface="+mn-ea"/>
                <a:cs typeface="+mn-cs"/>
              </a:rPr>
              <a:t>User Interface Design </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2800" b="0" i="0" u="none" strike="noStrike" kern="1200" cap="none" spc="0" normalizeH="0" baseline="0" noProof="0" dirty="0">
              <a:ln>
                <a:noFill/>
              </a:ln>
              <a:solidFill>
                <a:srgbClr val="2B335C"/>
              </a:solidFill>
              <a:effectLst/>
              <a:uLnTx/>
              <a:uFillTx/>
              <a:latin typeface="Muli Regular Bold"/>
              <a:ea typeface="+mn-ea"/>
              <a:cs typeface="+mn-cs"/>
            </a:endParaRPr>
          </a:p>
          <a:p>
            <a:pPr marL="457200" marR="0" lvl="0" indent="-457200" algn="l" defTabSz="914400" rtl="0" eaLnBrk="1" fontAlgn="auto" latinLnBrk="0" hangingPunct="1">
              <a:lnSpc>
                <a:spcPct val="100000"/>
              </a:lnSpc>
              <a:spcBef>
                <a:spcPct val="0"/>
              </a:spcBef>
              <a:spcAft>
                <a:spcPts val="0"/>
              </a:spcAft>
              <a:buClrTx/>
              <a:buSzTx/>
              <a:buFont typeface="Wingdings" panose="05000000000000000000" pitchFamily="2" charset="2"/>
              <a:buChar char="§"/>
              <a:tabLst/>
              <a:defRPr/>
            </a:pPr>
            <a:r>
              <a:rPr kumimoji="0" lang="en-US" sz="2800" b="0" i="0" u="none" strike="noStrike" kern="1200" cap="none" spc="0" normalizeH="0" baseline="0" noProof="0" dirty="0">
                <a:ln>
                  <a:noFill/>
                </a:ln>
                <a:solidFill>
                  <a:srgbClr val="2B335C"/>
                </a:solidFill>
                <a:effectLst/>
                <a:uLnTx/>
                <a:uFillTx/>
                <a:latin typeface="Muli Regular Bold"/>
                <a:ea typeface="+mn-ea"/>
                <a:cs typeface="+mn-cs"/>
              </a:rPr>
              <a:t>SYSTEM IMPLEMENTATION</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2800" b="0" i="0" u="none" strike="noStrike" kern="1200" cap="none" spc="0" normalizeH="0" baseline="0" noProof="0" dirty="0">
              <a:ln>
                <a:noFill/>
              </a:ln>
              <a:solidFill>
                <a:srgbClr val="2B335C"/>
              </a:solidFill>
              <a:effectLst/>
              <a:uLnTx/>
              <a:uFillTx/>
              <a:latin typeface="Muli Regular Bold"/>
              <a:ea typeface="+mn-ea"/>
              <a:cs typeface="+mn-cs"/>
            </a:endParaRPr>
          </a:p>
          <a:p>
            <a:pPr marL="914400" marR="0" lvl="1" indent="-457200" algn="l" defTabSz="914400" rtl="0" eaLnBrk="1" fontAlgn="auto" latinLnBrk="0" hangingPunct="1">
              <a:lnSpc>
                <a:spcPct val="100000"/>
              </a:lnSpc>
              <a:spcBef>
                <a:spcPct val="0"/>
              </a:spcBef>
              <a:spcAft>
                <a:spcPts val="0"/>
              </a:spcAft>
              <a:buClrTx/>
              <a:buSzTx/>
              <a:buFont typeface="Wingdings" panose="05000000000000000000" pitchFamily="2" charset="2"/>
              <a:buChar char="§"/>
              <a:tabLst/>
              <a:defRPr/>
            </a:pPr>
            <a:r>
              <a:rPr kumimoji="0" lang="en-US" sz="2800" b="0" i="0" u="none" strike="noStrike" kern="1200" cap="none" spc="0" normalizeH="0" baseline="0" noProof="0" dirty="0">
                <a:ln>
                  <a:noFill/>
                </a:ln>
                <a:solidFill>
                  <a:srgbClr val="EA8B61"/>
                </a:solidFill>
                <a:effectLst/>
                <a:uLnTx/>
                <a:uFillTx/>
                <a:latin typeface="Muli Regular Bold"/>
                <a:ea typeface="+mn-ea"/>
                <a:cs typeface="+mn-cs"/>
              </a:rPr>
              <a:t>Tools and Languages</a:t>
            </a:r>
          </a:p>
          <a:p>
            <a:pPr marL="457200" marR="0" lvl="0" indent="-457200" algn="l" defTabSz="914400" rtl="0" eaLnBrk="1" fontAlgn="auto" latinLnBrk="0" hangingPunct="1">
              <a:lnSpc>
                <a:spcPct val="100000"/>
              </a:lnSpc>
              <a:spcBef>
                <a:spcPct val="0"/>
              </a:spcBef>
              <a:spcAft>
                <a:spcPts val="0"/>
              </a:spcAft>
              <a:buClrTx/>
              <a:buSzTx/>
              <a:buFont typeface="Wingdings" panose="05000000000000000000" pitchFamily="2" charset="2"/>
              <a:buChar char="§"/>
              <a:tabLst/>
              <a:defRPr/>
            </a:pPr>
            <a:endParaRPr kumimoji="0" lang="en-US" sz="2800" b="0" i="0" u="none" strike="noStrike" kern="1200" cap="none" spc="0" normalizeH="0" baseline="0" noProof="0" dirty="0">
              <a:ln>
                <a:noFill/>
              </a:ln>
              <a:solidFill>
                <a:srgbClr val="2B335C"/>
              </a:solidFill>
              <a:effectLst/>
              <a:uLnTx/>
              <a:uFillTx/>
              <a:latin typeface="Muli Regular Bold"/>
              <a:ea typeface="+mn-ea"/>
              <a:cs typeface="+mn-cs"/>
            </a:endParaRPr>
          </a:p>
          <a:p>
            <a:pPr marL="457200" marR="0" lvl="0" indent="-457200" algn="l" defTabSz="914400" rtl="0" eaLnBrk="1" fontAlgn="auto" latinLnBrk="0" hangingPunct="1">
              <a:lnSpc>
                <a:spcPct val="100000"/>
              </a:lnSpc>
              <a:spcBef>
                <a:spcPct val="0"/>
              </a:spcBef>
              <a:spcAft>
                <a:spcPts val="0"/>
              </a:spcAft>
              <a:buClrTx/>
              <a:buSzTx/>
              <a:buFont typeface="Wingdings" panose="05000000000000000000" pitchFamily="2" charset="2"/>
              <a:buChar char="§"/>
              <a:tabLst/>
              <a:defRPr/>
            </a:pPr>
            <a:r>
              <a:rPr kumimoji="0" lang="en-US" sz="2800" b="0" i="0" u="none" strike="noStrike" kern="1200" cap="none" spc="0" normalizeH="0" baseline="0" noProof="0" dirty="0">
                <a:ln>
                  <a:noFill/>
                </a:ln>
                <a:solidFill>
                  <a:srgbClr val="2B335C"/>
                </a:solidFill>
                <a:effectLst/>
                <a:uLnTx/>
                <a:uFillTx/>
                <a:latin typeface="Muli Regular Bold"/>
                <a:ea typeface="+mn-ea"/>
                <a:cs typeface="+mn-cs"/>
              </a:rPr>
              <a:t>SYSTEM TESTING</a:t>
            </a:r>
          </a:p>
          <a:p>
            <a:pPr marL="457200" marR="0" lvl="0" indent="-457200" algn="l" defTabSz="914400" rtl="0" eaLnBrk="1" fontAlgn="auto" latinLnBrk="0" hangingPunct="1">
              <a:lnSpc>
                <a:spcPct val="100000"/>
              </a:lnSpc>
              <a:spcBef>
                <a:spcPct val="0"/>
              </a:spcBef>
              <a:spcAft>
                <a:spcPts val="0"/>
              </a:spcAft>
              <a:buClrTx/>
              <a:buSzTx/>
              <a:buFont typeface="Wingdings" panose="05000000000000000000" pitchFamily="2" charset="2"/>
              <a:buChar char="§"/>
              <a:tabLst/>
              <a:defRPr/>
            </a:pPr>
            <a:endParaRPr kumimoji="0" lang="en-US" sz="2800" b="0" i="0" u="none" strike="noStrike" kern="1200" cap="none" spc="0" normalizeH="0" baseline="0" noProof="0" dirty="0">
              <a:ln>
                <a:noFill/>
              </a:ln>
              <a:solidFill>
                <a:srgbClr val="2B335C"/>
              </a:solidFill>
              <a:effectLst/>
              <a:uLnTx/>
              <a:uFillTx/>
              <a:latin typeface="Muli Regular Bold"/>
              <a:ea typeface="+mn-ea"/>
              <a:cs typeface="+mn-cs"/>
            </a:endParaRPr>
          </a:p>
          <a:p>
            <a:pPr marL="457200" marR="0" lvl="0" indent="-457200" algn="l" defTabSz="914400" rtl="0" eaLnBrk="1" fontAlgn="auto" latinLnBrk="0" hangingPunct="1">
              <a:lnSpc>
                <a:spcPct val="100000"/>
              </a:lnSpc>
              <a:spcBef>
                <a:spcPct val="0"/>
              </a:spcBef>
              <a:spcAft>
                <a:spcPts val="0"/>
              </a:spcAft>
              <a:buClrTx/>
              <a:buSzTx/>
              <a:buFont typeface="Wingdings" panose="05000000000000000000" pitchFamily="2" charset="2"/>
              <a:buChar char="§"/>
              <a:tabLst/>
              <a:defRPr/>
            </a:pPr>
            <a:r>
              <a:rPr kumimoji="0" lang="en-US" sz="2800" b="0" i="0" u="none" strike="noStrike" kern="1200" cap="none" spc="0" normalizeH="0" baseline="0" noProof="0" dirty="0">
                <a:ln>
                  <a:noFill/>
                </a:ln>
                <a:solidFill>
                  <a:srgbClr val="2B335C"/>
                </a:solidFill>
                <a:effectLst/>
                <a:uLnTx/>
                <a:uFillTx/>
                <a:latin typeface="Muli Regular Bold"/>
                <a:ea typeface="+mn-ea"/>
                <a:cs typeface="+mn-cs"/>
              </a:rPr>
              <a:t>GOALS ACHIEVED &amp; FUTURE WORK</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2800" b="0" i="0" u="none" strike="noStrike" kern="1200" cap="none" spc="0" normalizeH="0" baseline="0" noProof="0" dirty="0">
              <a:ln>
                <a:noFill/>
              </a:ln>
              <a:solidFill>
                <a:srgbClr val="2B335C"/>
              </a:solidFill>
              <a:effectLst/>
              <a:uLnTx/>
              <a:uFillTx/>
              <a:latin typeface="Muli Regular Bold"/>
              <a:ea typeface="+mn-ea"/>
              <a:cs typeface="+mn-cs"/>
            </a:endParaRPr>
          </a:p>
        </p:txBody>
      </p:sp>
      <p:sp>
        <p:nvSpPr>
          <p:cNvPr id="6" name="TextBox 4">
            <a:extLst>
              <a:ext uri="{FF2B5EF4-FFF2-40B4-BE49-F238E27FC236}">
                <a16:creationId xmlns:a16="http://schemas.microsoft.com/office/drawing/2014/main" id="{812E0FF6-D8EC-4A9B-B75E-420452713D8E}"/>
              </a:ext>
            </a:extLst>
          </p:cNvPr>
          <p:cNvSpPr txBox="1"/>
          <p:nvPr/>
        </p:nvSpPr>
        <p:spPr>
          <a:xfrm>
            <a:off x="1057969" y="2781300"/>
            <a:ext cx="6119951" cy="5539978"/>
          </a:xfrm>
          <a:prstGeom prst="rect">
            <a:avLst/>
          </a:prstGeom>
        </p:spPr>
        <p:txBody>
          <a:bodyPr wrap="square" lIns="0" tIns="0" rIns="0" bIns="0" rtlCol="0" anchor="t">
            <a:spAutoFit/>
          </a:bodyPr>
          <a:lstStyle/>
          <a:p>
            <a:pPr marL="457200" marR="0" lvl="0" indent="-457200" algn="l" defTabSz="914400" rtl="0" eaLnBrk="1" fontAlgn="auto" latinLnBrk="0" hangingPunct="1">
              <a:lnSpc>
                <a:spcPct val="100000"/>
              </a:lnSpc>
              <a:spcBef>
                <a:spcPct val="0"/>
              </a:spcBef>
              <a:spcAft>
                <a:spcPts val="0"/>
              </a:spcAft>
              <a:buClrTx/>
              <a:buSzTx/>
              <a:buFont typeface="Wingdings" panose="05000000000000000000" pitchFamily="2" charset="2"/>
              <a:buChar char="§"/>
              <a:tabLst/>
              <a:defRPr/>
            </a:pPr>
            <a:r>
              <a:rPr kumimoji="0" lang="en-US" sz="2800" b="0" i="0" u="none" strike="noStrike" kern="1200" cap="none" spc="0" normalizeH="0" baseline="0" noProof="0" dirty="0">
                <a:ln>
                  <a:noFill/>
                </a:ln>
                <a:solidFill>
                  <a:srgbClr val="2B335C"/>
                </a:solidFill>
                <a:effectLst/>
                <a:uLnTx/>
                <a:uFillTx/>
                <a:latin typeface="Muli Regular Bold"/>
                <a:ea typeface="+mn-ea"/>
                <a:cs typeface="+mn-cs"/>
              </a:rPr>
              <a:t>INTRODUCTION</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2800" b="0" i="0" u="none" strike="noStrike" kern="1200" cap="none" spc="0" normalizeH="0" baseline="0" noProof="0" dirty="0">
              <a:ln>
                <a:noFill/>
              </a:ln>
              <a:solidFill>
                <a:srgbClr val="2B335C"/>
              </a:solidFill>
              <a:effectLst/>
              <a:uLnTx/>
              <a:uFillTx/>
              <a:latin typeface="Muli Regular Bold"/>
              <a:ea typeface="+mn-ea"/>
              <a:cs typeface="+mn-cs"/>
            </a:endParaRPr>
          </a:p>
          <a:p>
            <a:pPr marL="914400" marR="0" lvl="1" indent="-457200" algn="l" defTabSz="914400" rtl="0" eaLnBrk="1" fontAlgn="auto" latinLnBrk="0" hangingPunct="1">
              <a:lnSpc>
                <a:spcPct val="100000"/>
              </a:lnSpc>
              <a:spcBef>
                <a:spcPct val="0"/>
              </a:spcBef>
              <a:spcAft>
                <a:spcPts val="0"/>
              </a:spcAft>
              <a:buClrTx/>
              <a:buSzTx/>
              <a:buFont typeface="Wingdings" panose="05000000000000000000" pitchFamily="2" charset="2"/>
              <a:buChar char="§"/>
              <a:tabLst/>
              <a:defRPr/>
            </a:pPr>
            <a:r>
              <a:rPr kumimoji="0" lang="en-US" sz="2800" b="0" i="0" u="none" strike="noStrike" kern="1200" cap="none" spc="0" normalizeH="0" baseline="0" noProof="0" dirty="0">
                <a:ln>
                  <a:noFill/>
                </a:ln>
                <a:solidFill>
                  <a:srgbClr val="EA8B61"/>
                </a:solidFill>
                <a:effectLst/>
                <a:uLnTx/>
                <a:uFillTx/>
                <a:latin typeface="Muli Regular Bold"/>
                <a:ea typeface="+mn-ea"/>
                <a:cs typeface="+mn-cs"/>
              </a:rPr>
              <a:t>Project Objectives</a:t>
            </a:r>
          </a:p>
          <a:p>
            <a:pPr marL="914400" marR="0" lvl="1" indent="-457200" algn="l" defTabSz="914400" rtl="0" eaLnBrk="1" fontAlgn="auto" latinLnBrk="0" hangingPunct="1">
              <a:lnSpc>
                <a:spcPct val="100000"/>
              </a:lnSpc>
              <a:spcBef>
                <a:spcPct val="0"/>
              </a:spcBef>
              <a:spcAft>
                <a:spcPts val="0"/>
              </a:spcAft>
              <a:buClrTx/>
              <a:buSzTx/>
              <a:buFont typeface="Wingdings" panose="05000000000000000000" pitchFamily="2" charset="2"/>
              <a:buChar char="§"/>
              <a:tabLst/>
              <a:defRPr/>
            </a:pPr>
            <a:r>
              <a:rPr kumimoji="0" lang="en-US" sz="2800" b="0" i="0" u="none" strike="noStrike" kern="1200" cap="none" spc="0" normalizeH="0" baseline="0" noProof="0" dirty="0">
                <a:ln>
                  <a:noFill/>
                </a:ln>
                <a:solidFill>
                  <a:srgbClr val="EA8B61"/>
                </a:solidFill>
                <a:effectLst/>
                <a:uLnTx/>
                <a:uFillTx/>
                <a:latin typeface="Muli Regular Bold"/>
                <a:ea typeface="+mn-ea"/>
                <a:cs typeface="+mn-cs"/>
              </a:rPr>
              <a:t>Benefits of the application</a:t>
            </a:r>
          </a:p>
          <a:p>
            <a:pPr marL="914400" marR="0" lvl="1" indent="-457200" algn="l" defTabSz="914400" rtl="0" eaLnBrk="1" fontAlgn="auto" latinLnBrk="0" hangingPunct="1">
              <a:lnSpc>
                <a:spcPct val="100000"/>
              </a:lnSpc>
              <a:spcBef>
                <a:spcPct val="0"/>
              </a:spcBef>
              <a:spcAft>
                <a:spcPts val="0"/>
              </a:spcAft>
              <a:buClrTx/>
              <a:buSzTx/>
              <a:buFont typeface="Wingdings" panose="05000000000000000000" pitchFamily="2" charset="2"/>
              <a:buChar char="§"/>
              <a:tabLst/>
              <a:defRPr/>
            </a:pPr>
            <a:r>
              <a:rPr kumimoji="0" lang="en-US" sz="2800" b="0" i="0" u="none" strike="noStrike" kern="1200" cap="none" spc="0" normalizeH="0" baseline="0" noProof="0" dirty="0">
                <a:ln>
                  <a:noFill/>
                </a:ln>
                <a:solidFill>
                  <a:srgbClr val="EA8B61"/>
                </a:solidFill>
                <a:effectLst/>
                <a:uLnTx/>
                <a:uFillTx/>
                <a:latin typeface="Muli Regular Bold"/>
                <a:ea typeface="+mn-ea"/>
                <a:cs typeface="+mn-cs"/>
              </a:rPr>
              <a:t>Project Timeline</a:t>
            </a:r>
          </a:p>
          <a:p>
            <a:pPr marL="914400" marR="0" lvl="1" indent="-457200" algn="l" defTabSz="914400" rtl="0" eaLnBrk="1" fontAlgn="auto" latinLnBrk="0" hangingPunct="1">
              <a:lnSpc>
                <a:spcPct val="100000"/>
              </a:lnSpc>
              <a:spcBef>
                <a:spcPct val="0"/>
              </a:spcBef>
              <a:spcAft>
                <a:spcPts val="0"/>
              </a:spcAft>
              <a:buClrTx/>
              <a:buSzTx/>
              <a:buFont typeface="Wingdings" panose="05000000000000000000" pitchFamily="2" charset="2"/>
              <a:buChar char="§"/>
              <a:tabLst/>
              <a:defRPr/>
            </a:pPr>
            <a:r>
              <a:rPr kumimoji="0" lang="en-US" sz="2800" b="0" i="0" u="none" strike="noStrike" kern="1200" cap="none" spc="0" normalizeH="0" baseline="0" noProof="0" dirty="0">
                <a:ln>
                  <a:noFill/>
                </a:ln>
                <a:solidFill>
                  <a:srgbClr val="EA8B61"/>
                </a:solidFill>
                <a:effectLst/>
                <a:uLnTx/>
                <a:uFillTx/>
                <a:latin typeface="Muli Regular Bold"/>
                <a:ea typeface="+mn-ea"/>
                <a:cs typeface="+mn-cs"/>
              </a:rPr>
              <a:t>Team Organization</a:t>
            </a:r>
          </a:p>
          <a:p>
            <a:pPr marL="0" marR="0" lvl="0" indent="-457200" algn="l" defTabSz="914400" rtl="0" eaLnBrk="1" fontAlgn="auto" latinLnBrk="0" hangingPunct="1">
              <a:lnSpc>
                <a:spcPct val="100000"/>
              </a:lnSpc>
              <a:spcBef>
                <a:spcPct val="0"/>
              </a:spcBef>
              <a:spcAft>
                <a:spcPts val="0"/>
              </a:spcAft>
              <a:buClrTx/>
              <a:buSzTx/>
              <a:buFont typeface="Wingdings" panose="05000000000000000000" pitchFamily="2" charset="2"/>
              <a:buChar char="§"/>
              <a:tabLst/>
              <a:defRPr/>
            </a:pPr>
            <a:endParaRPr kumimoji="0" lang="en-US" sz="2800" b="0" i="0" u="none" strike="noStrike" kern="1200" cap="none" spc="0" normalizeH="0" baseline="0" noProof="0" dirty="0">
              <a:ln>
                <a:noFill/>
              </a:ln>
              <a:solidFill>
                <a:srgbClr val="2B335C"/>
              </a:solidFill>
              <a:effectLst/>
              <a:uLnTx/>
              <a:uFillTx/>
              <a:latin typeface="Muli Regular Bold"/>
              <a:ea typeface="+mn-ea"/>
              <a:cs typeface="+mn-cs"/>
            </a:endParaRPr>
          </a:p>
          <a:p>
            <a:pPr marL="457200" marR="0" lvl="0" indent="-457200" algn="l" defTabSz="914400" rtl="0" eaLnBrk="1" fontAlgn="auto" latinLnBrk="0" hangingPunct="1">
              <a:lnSpc>
                <a:spcPct val="100000"/>
              </a:lnSpc>
              <a:spcBef>
                <a:spcPct val="0"/>
              </a:spcBef>
              <a:spcAft>
                <a:spcPts val="0"/>
              </a:spcAft>
              <a:buClrTx/>
              <a:buSzTx/>
              <a:buFont typeface="Wingdings" panose="05000000000000000000" pitchFamily="2" charset="2"/>
              <a:buChar char="§"/>
              <a:tabLst/>
              <a:defRPr/>
            </a:pPr>
            <a:r>
              <a:rPr kumimoji="0" lang="en-US" sz="2800" b="0" i="0" u="none" strike="noStrike" kern="1200" cap="none" spc="0" normalizeH="0" baseline="0" noProof="0" dirty="0">
                <a:ln>
                  <a:noFill/>
                </a:ln>
                <a:solidFill>
                  <a:srgbClr val="2B335C"/>
                </a:solidFill>
                <a:effectLst/>
                <a:uLnTx/>
                <a:uFillTx/>
                <a:latin typeface="Muli Regular Bold"/>
                <a:ea typeface="+mn-ea"/>
                <a:cs typeface="+mn-cs"/>
              </a:rPr>
              <a:t>SYSTEM ANALYSIS</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2800" b="0" i="0" u="none" strike="noStrike" kern="1200" cap="none" spc="0" normalizeH="0" baseline="0" noProof="0" dirty="0">
              <a:ln>
                <a:noFill/>
              </a:ln>
              <a:solidFill>
                <a:srgbClr val="2B335C"/>
              </a:solidFill>
              <a:effectLst/>
              <a:uLnTx/>
              <a:uFillTx/>
              <a:latin typeface="Muli Regular Bold"/>
              <a:ea typeface="+mn-ea"/>
              <a:cs typeface="+mn-cs"/>
            </a:endParaRPr>
          </a:p>
          <a:p>
            <a:pPr marL="914400" marR="0" lvl="1" indent="-457200" algn="l" defTabSz="914400" rtl="0" eaLnBrk="1" fontAlgn="auto" latinLnBrk="0" hangingPunct="1">
              <a:lnSpc>
                <a:spcPct val="100000"/>
              </a:lnSpc>
              <a:spcBef>
                <a:spcPct val="0"/>
              </a:spcBef>
              <a:spcAft>
                <a:spcPts val="0"/>
              </a:spcAft>
              <a:buClrTx/>
              <a:buSzTx/>
              <a:buFont typeface="Wingdings" panose="05000000000000000000" pitchFamily="2" charset="2"/>
              <a:buChar char="§"/>
              <a:tabLst/>
              <a:defRPr/>
            </a:pPr>
            <a:r>
              <a:rPr kumimoji="0" lang="en-US" sz="2800" b="0" i="0" u="none" strike="noStrike" kern="1200" cap="none" spc="0" normalizeH="0" baseline="0" noProof="0" dirty="0">
                <a:ln>
                  <a:noFill/>
                </a:ln>
                <a:solidFill>
                  <a:srgbClr val="EA8B61"/>
                </a:solidFill>
                <a:effectLst/>
                <a:uLnTx/>
                <a:uFillTx/>
                <a:latin typeface="Muli Regular Bold"/>
                <a:ea typeface="+mn-ea"/>
                <a:cs typeface="+mn-cs"/>
              </a:rPr>
              <a:t>Requirements Elicitation</a:t>
            </a:r>
          </a:p>
          <a:p>
            <a:pPr marL="914400" marR="0" lvl="1" indent="-457200" algn="l" defTabSz="914400" rtl="0" eaLnBrk="1" fontAlgn="auto" latinLnBrk="0" hangingPunct="1">
              <a:lnSpc>
                <a:spcPct val="100000"/>
              </a:lnSpc>
              <a:spcBef>
                <a:spcPct val="0"/>
              </a:spcBef>
              <a:spcAft>
                <a:spcPts val="0"/>
              </a:spcAft>
              <a:buClrTx/>
              <a:buSzTx/>
              <a:buFont typeface="Wingdings" panose="05000000000000000000" pitchFamily="2" charset="2"/>
              <a:buChar char="§"/>
              <a:tabLst/>
              <a:defRPr/>
            </a:pPr>
            <a:r>
              <a:rPr kumimoji="0" lang="en-US" sz="2800" b="0" i="0" u="none" strike="noStrike" kern="1200" cap="none" spc="0" normalizeH="0" baseline="0" noProof="0" dirty="0">
                <a:ln>
                  <a:noFill/>
                </a:ln>
                <a:solidFill>
                  <a:srgbClr val="EA8B61"/>
                </a:solidFill>
                <a:effectLst/>
                <a:uLnTx/>
                <a:uFillTx/>
                <a:latin typeface="Muli Regular Bold"/>
                <a:ea typeface="+mn-ea"/>
                <a:cs typeface="+mn-cs"/>
              </a:rPr>
              <a:t>Developmental Methodology</a:t>
            </a:r>
          </a:p>
          <a:p>
            <a:pPr marL="457200" marR="0" lvl="0" indent="-457200" algn="l" defTabSz="914400" rtl="0" eaLnBrk="1" fontAlgn="auto" latinLnBrk="0" hangingPunct="1">
              <a:lnSpc>
                <a:spcPct val="100000"/>
              </a:lnSpc>
              <a:spcBef>
                <a:spcPct val="0"/>
              </a:spcBef>
              <a:spcAft>
                <a:spcPts val="0"/>
              </a:spcAft>
              <a:buClrTx/>
              <a:buSzTx/>
              <a:buFont typeface="Wingdings" panose="05000000000000000000" pitchFamily="2" charset="2"/>
              <a:buChar char="§"/>
              <a:tabLst/>
              <a:defRPr/>
            </a:pPr>
            <a:endParaRPr kumimoji="0" lang="en-US" sz="2800" b="0" i="0" u="none" strike="noStrike" kern="1200" cap="none" spc="0" normalizeH="0" baseline="0" noProof="0" dirty="0">
              <a:ln>
                <a:noFill/>
              </a:ln>
              <a:solidFill>
                <a:srgbClr val="2B335C"/>
              </a:solidFill>
              <a:effectLst/>
              <a:uLnTx/>
              <a:uFillTx/>
              <a:latin typeface="Muli Regular Bold"/>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2B335C"/>
              </a:solidFill>
              <a:effectLst/>
              <a:uLnTx/>
              <a:uFillTx/>
              <a:latin typeface="Muli Regular Bold"/>
              <a:ea typeface="+mn-ea"/>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1E9D2"/>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EE84A7AF-5D57-4EF2-86EB-0AD31D80E043}"/>
              </a:ext>
            </a:extLst>
          </p:cNvPr>
          <p:cNvPicPr>
            <a:picLocks noChangeAspect="1"/>
          </p:cNvPicPr>
          <p:nvPr/>
        </p:nvPicPr>
        <p:blipFill rotWithShape="1">
          <a:blip r:embed="rId2">
            <a:duotone>
              <a:schemeClr val="accent6">
                <a:shade val="45000"/>
                <a:satMod val="135000"/>
              </a:schemeClr>
              <a:prstClr val="white"/>
            </a:duotone>
            <a:extLst>
              <a:ext uri="{BEBA8EAE-BF5A-486C-A8C5-ECC9F3942E4B}">
                <a14:imgProps xmlns:a14="http://schemas.microsoft.com/office/drawing/2010/main">
                  <a14:imgLayer r:embed="rId3">
                    <a14:imgEffect>
                      <a14:brightnessContrast bright="40000" contrast="-20000"/>
                    </a14:imgEffect>
                  </a14:imgLayer>
                </a14:imgProps>
              </a:ext>
            </a:extLst>
          </a:blip>
          <a:srcRect l="8404" r="13761" b="56590"/>
          <a:stretch/>
        </p:blipFill>
        <p:spPr>
          <a:xfrm rot="13166512">
            <a:off x="11082330" y="-1395534"/>
            <a:ext cx="10158047" cy="5665335"/>
          </a:xfrm>
          <a:prstGeom prst="rect">
            <a:avLst/>
          </a:prstGeom>
          <a:effectLst>
            <a:glow>
              <a:schemeClr val="accent1">
                <a:alpha val="43000"/>
              </a:schemeClr>
            </a:glow>
            <a:outerShdw blurRad="50800" dist="50800" dir="5400000" sx="1000" sy="1000" algn="ctr" rotWithShape="0">
              <a:schemeClr val="accent3">
                <a:lumMod val="40000"/>
                <a:lumOff val="60000"/>
              </a:schemeClr>
            </a:outerShdw>
          </a:effectLst>
        </p:spPr>
      </p:pic>
      <p:sp>
        <p:nvSpPr>
          <p:cNvPr id="4" name="TextBox 4"/>
          <p:cNvSpPr txBox="1"/>
          <p:nvPr/>
        </p:nvSpPr>
        <p:spPr>
          <a:xfrm>
            <a:off x="5638800" y="8679707"/>
            <a:ext cx="3590073" cy="400559"/>
          </a:xfrm>
          <a:prstGeom prst="rect">
            <a:avLst/>
          </a:prstGeom>
        </p:spPr>
        <p:txBody>
          <a:bodyPr lIns="0" tIns="0" rIns="0" bIns="0" rtlCol="0" anchor="t">
            <a:spAutoFit/>
          </a:bodyPr>
          <a:lstStyle/>
          <a:p>
            <a:pPr algn="ctr">
              <a:lnSpc>
                <a:spcPts val="3359"/>
              </a:lnSpc>
              <a:spcBef>
                <a:spcPct val="0"/>
              </a:spcBef>
            </a:pPr>
            <a:r>
              <a:rPr lang="en-US" sz="2399" dirty="0">
                <a:solidFill>
                  <a:srgbClr val="262D52"/>
                </a:solidFill>
                <a:latin typeface="Muli Regular"/>
              </a:rPr>
              <a:t>Sign up page</a:t>
            </a:r>
          </a:p>
        </p:txBody>
      </p:sp>
      <p:sp>
        <p:nvSpPr>
          <p:cNvPr id="5" name="TextBox 5"/>
          <p:cNvSpPr txBox="1"/>
          <p:nvPr/>
        </p:nvSpPr>
        <p:spPr>
          <a:xfrm>
            <a:off x="9548474" y="8679707"/>
            <a:ext cx="3590073" cy="400559"/>
          </a:xfrm>
          <a:prstGeom prst="rect">
            <a:avLst/>
          </a:prstGeom>
        </p:spPr>
        <p:txBody>
          <a:bodyPr lIns="0" tIns="0" rIns="0" bIns="0" rtlCol="0" anchor="t">
            <a:spAutoFit/>
          </a:bodyPr>
          <a:lstStyle/>
          <a:p>
            <a:pPr algn="ctr">
              <a:lnSpc>
                <a:spcPts val="3359"/>
              </a:lnSpc>
              <a:spcBef>
                <a:spcPct val="0"/>
              </a:spcBef>
            </a:pPr>
            <a:r>
              <a:rPr lang="en-US" sz="2399" dirty="0">
                <a:solidFill>
                  <a:srgbClr val="262D52"/>
                </a:solidFill>
                <a:latin typeface="Muli Regular"/>
              </a:rPr>
              <a:t>Home page</a:t>
            </a:r>
          </a:p>
        </p:txBody>
      </p:sp>
      <p:sp>
        <p:nvSpPr>
          <p:cNvPr id="11" name="TextBox 4">
            <a:extLst>
              <a:ext uri="{FF2B5EF4-FFF2-40B4-BE49-F238E27FC236}">
                <a16:creationId xmlns:a16="http://schemas.microsoft.com/office/drawing/2014/main" id="{6ABE4A32-3889-4FA3-BEAF-3592B30B7FCF}"/>
              </a:ext>
            </a:extLst>
          </p:cNvPr>
          <p:cNvSpPr txBox="1"/>
          <p:nvPr/>
        </p:nvSpPr>
        <p:spPr>
          <a:xfrm>
            <a:off x="2057400" y="8679707"/>
            <a:ext cx="3590073" cy="399853"/>
          </a:xfrm>
          <a:prstGeom prst="rect">
            <a:avLst/>
          </a:prstGeom>
        </p:spPr>
        <p:txBody>
          <a:bodyPr lIns="0" tIns="0" rIns="0" bIns="0" rtlCol="0" anchor="t">
            <a:spAutoFit/>
          </a:bodyPr>
          <a:lstStyle/>
          <a:p>
            <a:pPr algn="ctr">
              <a:lnSpc>
                <a:spcPts val="3359"/>
              </a:lnSpc>
              <a:spcBef>
                <a:spcPct val="0"/>
              </a:spcBef>
            </a:pPr>
            <a:r>
              <a:rPr lang="en-US" sz="2399" dirty="0">
                <a:solidFill>
                  <a:srgbClr val="262D52"/>
                </a:solidFill>
                <a:latin typeface="Muli Regular"/>
              </a:rPr>
              <a:t>Sign in page</a:t>
            </a:r>
          </a:p>
        </p:txBody>
      </p:sp>
      <p:sp>
        <p:nvSpPr>
          <p:cNvPr id="14" name="TextBox 13">
            <a:extLst>
              <a:ext uri="{FF2B5EF4-FFF2-40B4-BE49-F238E27FC236}">
                <a16:creationId xmlns:a16="http://schemas.microsoft.com/office/drawing/2014/main" id="{9BDACD66-EE5E-4712-A059-701608BDB030}"/>
              </a:ext>
            </a:extLst>
          </p:cNvPr>
          <p:cNvSpPr txBox="1"/>
          <p:nvPr/>
        </p:nvSpPr>
        <p:spPr>
          <a:xfrm>
            <a:off x="1600200" y="872579"/>
            <a:ext cx="9144000" cy="769441"/>
          </a:xfrm>
          <a:prstGeom prst="rect">
            <a:avLst/>
          </a:prstGeom>
          <a:noFill/>
        </p:spPr>
        <p:txBody>
          <a:bodyPr wrap="square">
            <a:spAutoFit/>
          </a:bodyPr>
          <a:lstStyle/>
          <a:p>
            <a:r>
              <a:rPr lang="en-US" sz="4400" b="1" dirty="0">
                <a:solidFill>
                  <a:srgbClr val="262D52"/>
                </a:solidFill>
                <a:latin typeface="+mj-lt"/>
                <a:ea typeface="+mj-ea"/>
                <a:cs typeface="+mj-cs"/>
              </a:rPr>
              <a:t>User Interface Design</a:t>
            </a:r>
          </a:p>
        </p:txBody>
      </p:sp>
      <p:sp>
        <p:nvSpPr>
          <p:cNvPr id="16" name="TextBox 5">
            <a:extLst>
              <a:ext uri="{FF2B5EF4-FFF2-40B4-BE49-F238E27FC236}">
                <a16:creationId xmlns:a16="http://schemas.microsoft.com/office/drawing/2014/main" id="{2818772A-1D5B-40FC-B262-1A54808FE7AA}"/>
              </a:ext>
            </a:extLst>
          </p:cNvPr>
          <p:cNvSpPr txBox="1"/>
          <p:nvPr/>
        </p:nvSpPr>
        <p:spPr>
          <a:xfrm>
            <a:off x="12918622" y="8708389"/>
            <a:ext cx="3590073" cy="400559"/>
          </a:xfrm>
          <a:prstGeom prst="rect">
            <a:avLst/>
          </a:prstGeom>
        </p:spPr>
        <p:txBody>
          <a:bodyPr lIns="0" tIns="0" rIns="0" bIns="0" rtlCol="0" anchor="t">
            <a:spAutoFit/>
          </a:bodyPr>
          <a:lstStyle/>
          <a:p>
            <a:pPr algn="ctr">
              <a:lnSpc>
                <a:spcPts val="3359"/>
              </a:lnSpc>
              <a:spcBef>
                <a:spcPct val="0"/>
              </a:spcBef>
            </a:pPr>
            <a:r>
              <a:rPr lang="en-US" sz="2399" dirty="0">
                <a:solidFill>
                  <a:srgbClr val="262D52"/>
                </a:solidFill>
                <a:latin typeface="Muli Regular"/>
              </a:rPr>
              <a:t>Search page</a:t>
            </a:r>
          </a:p>
        </p:txBody>
      </p:sp>
      <p:pic>
        <p:nvPicPr>
          <p:cNvPr id="3" name="Picture 2" descr="Graphical user interface, application&#10;&#10;Description automatically generated">
            <a:extLst>
              <a:ext uri="{FF2B5EF4-FFF2-40B4-BE49-F238E27FC236}">
                <a16:creationId xmlns:a16="http://schemas.microsoft.com/office/drawing/2014/main" id="{AE0EE9C8-A288-4D7D-9AE1-14209A3F47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1714" y="2785817"/>
            <a:ext cx="2781443" cy="5518434"/>
          </a:xfrm>
          <a:prstGeom prst="rect">
            <a:avLst/>
          </a:prstGeom>
          <a:ln>
            <a:solidFill>
              <a:schemeClr val="bg1"/>
            </a:solidFill>
          </a:ln>
        </p:spPr>
      </p:pic>
      <p:pic>
        <p:nvPicPr>
          <p:cNvPr id="7" name="Picture 6" descr="Graphical user interface, application&#10;&#10;Description automatically generated">
            <a:extLst>
              <a:ext uri="{FF2B5EF4-FFF2-40B4-BE49-F238E27FC236}">
                <a16:creationId xmlns:a16="http://schemas.microsoft.com/office/drawing/2014/main" id="{AF96689F-0984-4407-A4F3-A69A62617A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2792166"/>
            <a:ext cx="2800494" cy="5550185"/>
          </a:xfrm>
          <a:prstGeom prst="rect">
            <a:avLst/>
          </a:prstGeom>
          <a:ln>
            <a:solidFill>
              <a:schemeClr val="bg1"/>
            </a:solidFill>
          </a:ln>
        </p:spPr>
      </p:pic>
      <p:pic>
        <p:nvPicPr>
          <p:cNvPr id="26" name="Picture 25" descr="Graphical user interface, application, Teams&#10;&#10;Description automatically generated">
            <a:extLst>
              <a:ext uri="{FF2B5EF4-FFF2-40B4-BE49-F238E27FC236}">
                <a16:creationId xmlns:a16="http://schemas.microsoft.com/office/drawing/2014/main" id="{EDB32E2B-89FF-4D75-BF90-9B88E0F851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91654" y="2783276"/>
            <a:ext cx="2806844" cy="5607338"/>
          </a:xfrm>
          <a:prstGeom prst="rect">
            <a:avLst/>
          </a:prstGeom>
          <a:ln>
            <a:solidFill>
              <a:schemeClr val="bg1"/>
            </a:solidFill>
          </a:ln>
        </p:spPr>
      </p:pic>
      <p:pic>
        <p:nvPicPr>
          <p:cNvPr id="29" name="Picture 9">
            <a:extLst>
              <a:ext uri="{FF2B5EF4-FFF2-40B4-BE49-F238E27FC236}">
                <a16:creationId xmlns:a16="http://schemas.microsoft.com/office/drawing/2014/main" id="{331CD341-AE83-4D7A-A812-8FA1448F3046}"/>
              </a:ext>
            </a:extLst>
          </p:cNvPr>
          <p:cNvPicPr>
            <a:picLocks noChangeAspect="1"/>
          </p:cNvPicPr>
          <p:nvPr/>
        </p:nvPicPr>
        <p:blipFill rotWithShape="1">
          <a:blip r:embed="rId7"/>
          <a:srcRect l="49867" t="-133" b="-133"/>
          <a:stretch/>
        </p:blipFill>
        <p:spPr>
          <a:xfrm>
            <a:off x="609600" y="609599"/>
            <a:ext cx="762000" cy="1066800"/>
          </a:xfrm>
          <a:prstGeom prst="rect">
            <a:avLst/>
          </a:prstGeom>
        </p:spPr>
      </p:pic>
      <p:pic>
        <p:nvPicPr>
          <p:cNvPr id="32" name="Picture 31">
            <a:extLst>
              <a:ext uri="{FF2B5EF4-FFF2-40B4-BE49-F238E27FC236}">
                <a16:creationId xmlns:a16="http://schemas.microsoft.com/office/drawing/2014/main" id="{4D77182F-53F9-4EDD-8A4B-39A8515FA9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354509" y="2715964"/>
            <a:ext cx="2850222" cy="56746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B335C"/>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37FBE65-83D1-4273-AB5A-8F2D22816861}"/>
              </a:ext>
            </a:extLst>
          </p:cNvPr>
          <p:cNvPicPr>
            <a:picLocks noChangeAspect="1"/>
          </p:cNvPicPr>
          <p:nvPr/>
        </p:nvPicPr>
        <p:blipFill rotWithShape="1">
          <a:blip r:embed="rId2"/>
          <a:srcRect l="8404" r="13761" b="56590"/>
          <a:stretch/>
        </p:blipFill>
        <p:spPr>
          <a:xfrm rot="13166512">
            <a:off x="11082330" y="-1395534"/>
            <a:ext cx="10158047" cy="5665335"/>
          </a:xfrm>
          <a:prstGeom prst="rect">
            <a:avLst/>
          </a:prstGeom>
        </p:spPr>
      </p:pic>
      <p:sp>
        <p:nvSpPr>
          <p:cNvPr id="4" name="TextBox 4"/>
          <p:cNvSpPr txBox="1"/>
          <p:nvPr/>
        </p:nvSpPr>
        <p:spPr>
          <a:xfrm>
            <a:off x="5682948" y="8679707"/>
            <a:ext cx="3590073" cy="400559"/>
          </a:xfrm>
          <a:prstGeom prst="rect">
            <a:avLst/>
          </a:prstGeom>
        </p:spPr>
        <p:txBody>
          <a:bodyPr lIns="0" tIns="0" rIns="0" bIns="0" rtlCol="0" anchor="t">
            <a:spAutoFit/>
          </a:bodyPr>
          <a:lstStyle/>
          <a:p>
            <a:pPr algn="ctr">
              <a:lnSpc>
                <a:spcPts val="3359"/>
              </a:lnSpc>
              <a:spcBef>
                <a:spcPct val="0"/>
              </a:spcBef>
            </a:pPr>
            <a:r>
              <a:rPr lang="en-US" sz="2399" dirty="0">
                <a:solidFill>
                  <a:srgbClr val="F1EEEE"/>
                </a:solidFill>
                <a:latin typeface="Muli Regular"/>
              </a:rPr>
              <a:t>Booking page</a:t>
            </a:r>
          </a:p>
        </p:txBody>
      </p:sp>
      <p:sp>
        <p:nvSpPr>
          <p:cNvPr id="5" name="TextBox 5"/>
          <p:cNvSpPr txBox="1"/>
          <p:nvPr/>
        </p:nvSpPr>
        <p:spPr>
          <a:xfrm>
            <a:off x="9273021" y="8708389"/>
            <a:ext cx="3590073" cy="400559"/>
          </a:xfrm>
          <a:prstGeom prst="rect">
            <a:avLst/>
          </a:prstGeom>
        </p:spPr>
        <p:txBody>
          <a:bodyPr lIns="0" tIns="0" rIns="0" bIns="0" rtlCol="0" anchor="t">
            <a:spAutoFit/>
          </a:bodyPr>
          <a:lstStyle/>
          <a:p>
            <a:pPr algn="ctr">
              <a:lnSpc>
                <a:spcPts val="3359"/>
              </a:lnSpc>
              <a:spcBef>
                <a:spcPct val="0"/>
              </a:spcBef>
            </a:pPr>
            <a:r>
              <a:rPr lang="en-US" sz="2399" dirty="0">
                <a:solidFill>
                  <a:srgbClr val="F1EEEE"/>
                </a:solidFill>
                <a:latin typeface="Muli Regular"/>
              </a:rPr>
              <a:t>Payment page</a:t>
            </a:r>
          </a:p>
        </p:txBody>
      </p:sp>
      <p:sp>
        <p:nvSpPr>
          <p:cNvPr id="11" name="TextBox 4">
            <a:extLst>
              <a:ext uri="{FF2B5EF4-FFF2-40B4-BE49-F238E27FC236}">
                <a16:creationId xmlns:a16="http://schemas.microsoft.com/office/drawing/2014/main" id="{6ABE4A32-3889-4FA3-BEAF-3592B30B7FCF}"/>
              </a:ext>
            </a:extLst>
          </p:cNvPr>
          <p:cNvSpPr txBox="1"/>
          <p:nvPr/>
        </p:nvSpPr>
        <p:spPr>
          <a:xfrm>
            <a:off x="2057400" y="8679707"/>
            <a:ext cx="3590073" cy="399853"/>
          </a:xfrm>
          <a:prstGeom prst="rect">
            <a:avLst/>
          </a:prstGeom>
        </p:spPr>
        <p:txBody>
          <a:bodyPr lIns="0" tIns="0" rIns="0" bIns="0" rtlCol="0" anchor="t">
            <a:spAutoFit/>
          </a:bodyPr>
          <a:lstStyle/>
          <a:p>
            <a:pPr algn="ctr">
              <a:lnSpc>
                <a:spcPts val="3359"/>
              </a:lnSpc>
              <a:spcBef>
                <a:spcPct val="0"/>
              </a:spcBef>
            </a:pPr>
            <a:r>
              <a:rPr lang="en-US" sz="2399" dirty="0">
                <a:solidFill>
                  <a:srgbClr val="F1EEEE"/>
                </a:solidFill>
                <a:latin typeface="Muli Regular"/>
              </a:rPr>
              <a:t>Hotels list</a:t>
            </a:r>
          </a:p>
        </p:txBody>
      </p:sp>
      <p:pic>
        <p:nvPicPr>
          <p:cNvPr id="13" name="Picture 3">
            <a:extLst>
              <a:ext uri="{FF2B5EF4-FFF2-40B4-BE49-F238E27FC236}">
                <a16:creationId xmlns:a16="http://schemas.microsoft.com/office/drawing/2014/main" id="{4553C734-5F77-4B6C-A1E7-D8BA11DFB1CB}"/>
              </a:ext>
            </a:extLst>
          </p:cNvPr>
          <p:cNvPicPr>
            <a:picLocks noChangeAspect="1"/>
          </p:cNvPicPr>
          <p:nvPr/>
        </p:nvPicPr>
        <p:blipFill>
          <a:blip r:embed="rId3"/>
          <a:srcRect/>
          <a:stretch>
            <a:fillRect/>
          </a:stretch>
        </p:blipFill>
        <p:spPr>
          <a:xfrm rot="-5400000">
            <a:off x="422809" y="834492"/>
            <a:ext cx="1219200" cy="845616"/>
          </a:xfrm>
          <a:prstGeom prst="rect">
            <a:avLst/>
          </a:prstGeom>
        </p:spPr>
      </p:pic>
      <p:sp>
        <p:nvSpPr>
          <p:cNvPr id="14" name="TextBox 13">
            <a:extLst>
              <a:ext uri="{FF2B5EF4-FFF2-40B4-BE49-F238E27FC236}">
                <a16:creationId xmlns:a16="http://schemas.microsoft.com/office/drawing/2014/main" id="{9BDACD66-EE5E-4712-A059-701608BDB030}"/>
              </a:ext>
            </a:extLst>
          </p:cNvPr>
          <p:cNvSpPr txBox="1"/>
          <p:nvPr/>
        </p:nvSpPr>
        <p:spPr>
          <a:xfrm>
            <a:off x="1600200" y="872579"/>
            <a:ext cx="9144000" cy="769441"/>
          </a:xfrm>
          <a:prstGeom prst="rect">
            <a:avLst/>
          </a:prstGeom>
          <a:noFill/>
        </p:spPr>
        <p:txBody>
          <a:bodyPr wrap="square">
            <a:spAutoFit/>
          </a:bodyPr>
          <a:lstStyle/>
          <a:p>
            <a:r>
              <a:rPr lang="en-US" sz="4400" b="1" dirty="0">
                <a:solidFill>
                  <a:srgbClr val="EFD1A9"/>
                </a:solidFill>
                <a:latin typeface="+mj-lt"/>
                <a:ea typeface="+mj-ea"/>
                <a:cs typeface="+mj-cs"/>
              </a:rPr>
              <a:t>User Interface Design</a:t>
            </a:r>
          </a:p>
        </p:txBody>
      </p:sp>
      <p:sp>
        <p:nvSpPr>
          <p:cNvPr id="16" name="TextBox 5">
            <a:extLst>
              <a:ext uri="{FF2B5EF4-FFF2-40B4-BE49-F238E27FC236}">
                <a16:creationId xmlns:a16="http://schemas.microsoft.com/office/drawing/2014/main" id="{2818772A-1D5B-40FC-B262-1A54808FE7AA}"/>
              </a:ext>
            </a:extLst>
          </p:cNvPr>
          <p:cNvSpPr txBox="1"/>
          <p:nvPr/>
        </p:nvSpPr>
        <p:spPr>
          <a:xfrm>
            <a:off x="12918622" y="8708389"/>
            <a:ext cx="3590073" cy="400559"/>
          </a:xfrm>
          <a:prstGeom prst="rect">
            <a:avLst/>
          </a:prstGeom>
        </p:spPr>
        <p:txBody>
          <a:bodyPr lIns="0" tIns="0" rIns="0" bIns="0" rtlCol="0" anchor="t">
            <a:spAutoFit/>
          </a:bodyPr>
          <a:lstStyle/>
          <a:p>
            <a:pPr algn="ctr">
              <a:lnSpc>
                <a:spcPts val="3359"/>
              </a:lnSpc>
              <a:spcBef>
                <a:spcPct val="0"/>
              </a:spcBef>
            </a:pPr>
            <a:r>
              <a:rPr lang="en-US" sz="2399" dirty="0">
                <a:solidFill>
                  <a:srgbClr val="F1EEEE"/>
                </a:solidFill>
                <a:latin typeface="Muli Regular"/>
              </a:rPr>
              <a:t>Confirmation page</a:t>
            </a:r>
          </a:p>
        </p:txBody>
      </p:sp>
      <p:pic>
        <p:nvPicPr>
          <p:cNvPr id="20" name="Picture 19" descr="Table&#10;&#10;Description automatically generated">
            <a:extLst>
              <a:ext uri="{FF2B5EF4-FFF2-40B4-BE49-F238E27FC236}">
                <a16:creationId xmlns:a16="http://schemas.microsoft.com/office/drawing/2014/main" id="{C28FA189-1090-429D-B639-29B7816115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8211" y="2881140"/>
            <a:ext cx="2819545" cy="5581937"/>
          </a:xfrm>
          <a:prstGeom prst="rect">
            <a:avLst/>
          </a:prstGeom>
        </p:spPr>
      </p:pic>
      <p:pic>
        <p:nvPicPr>
          <p:cNvPr id="22" name="Picture 21" descr="Graphical user interface, application&#10;&#10;Description automatically generated">
            <a:extLst>
              <a:ext uri="{FF2B5EF4-FFF2-40B4-BE49-F238E27FC236}">
                <a16:creationId xmlns:a16="http://schemas.microsoft.com/office/drawing/2014/main" id="{65A76433-59C6-4261-8A8D-7F65EFB2AF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21941" y="2841446"/>
            <a:ext cx="2800494" cy="5594638"/>
          </a:xfrm>
          <a:prstGeom prst="rect">
            <a:avLst/>
          </a:prstGeom>
        </p:spPr>
      </p:pic>
      <p:pic>
        <p:nvPicPr>
          <p:cNvPr id="24" name="Picture 23">
            <a:extLst>
              <a:ext uri="{FF2B5EF4-FFF2-40B4-BE49-F238E27FC236}">
                <a16:creationId xmlns:a16="http://schemas.microsoft.com/office/drawing/2014/main" id="{520B7C21-2315-49B3-B6B8-279D7385C6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56621" y="2857500"/>
            <a:ext cx="2819545" cy="5626389"/>
          </a:xfrm>
          <a:prstGeom prst="rect">
            <a:avLst/>
          </a:prstGeom>
        </p:spPr>
      </p:pic>
      <p:pic>
        <p:nvPicPr>
          <p:cNvPr id="6" name="Picture 5" descr="Graphical user interface, website&#10;&#10;Description automatically generated">
            <a:extLst>
              <a:ext uri="{FF2B5EF4-FFF2-40B4-BE49-F238E27FC236}">
                <a16:creationId xmlns:a16="http://schemas.microsoft.com/office/drawing/2014/main" id="{6284CEFF-D6C3-491F-AEDC-CFAFFB4C0A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33531" y="2841446"/>
            <a:ext cx="2800494" cy="5588287"/>
          </a:xfrm>
          <a:prstGeom prst="rect">
            <a:avLst/>
          </a:prstGeom>
        </p:spPr>
      </p:pic>
    </p:spTree>
    <p:extLst>
      <p:ext uri="{BB962C8B-B14F-4D97-AF65-F5344CB8AC3E}">
        <p14:creationId xmlns:p14="http://schemas.microsoft.com/office/powerpoint/2010/main" val="9453697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5C930B2-9A23-43A5-81A5-51D4793E3DB3}"/>
              </a:ext>
            </a:extLst>
          </p:cNvPr>
          <p:cNvPicPr>
            <a:picLocks noChangeAspect="1"/>
          </p:cNvPicPr>
          <p:nvPr/>
        </p:nvPicPr>
        <p:blipFill rotWithShape="1">
          <a:blip r:embed="rId2"/>
          <a:srcRect l="-2457" t="55963" r="26760"/>
          <a:stretch/>
        </p:blipFill>
        <p:spPr>
          <a:xfrm>
            <a:off x="5088717" y="-419100"/>
            <a:ext cx="13427883" cy="7815906"/>
          </a:xfrm>
          <a:prstGeom prst="rect">
            <a:avLst/>
          </a:prstGeom>
        </p:spPr>
      </p:pic>
      <p:sp>
        <p:nvSpPr>
          <p:cNvPr id="3" name="TextBox 3"/>
          <p:cNvSpPr txBox="1"/>
          <p:nvPr/>
        </p:nvSpPr>
        <p:spPr>
          <a:xfrm>
            <a:off x="2055511" y="8473776"/>
            <a:ext cx="6250896" cy="1500411"/>
          </a:xfrm>
          <a:prstGeom prst="rect">
            <a:avLst/>
          </a:prstGeom>
        </p:spPr>
        <p:txBody>
          <a:bodyPr lIns="0" tIns="0" rIns="0" bIns="0" rtlCol="0" anchor="t">
            <a:spAutoFit/>
          </a:bodyPr>
          <a:lstStyle/>
          <a:p>
            <a:pPr lvl="0">
              <a:lnSpc>
                <a:spcPts val="3919"/>
              </a:lnSpc>
              <a:spcBef>
                <a:spcPct val="0"/>
              </a:spcBef>
            </a:pPr>
            <a:r>
              <a:rPr lang="en-US" sz="3600" b="1" dirty="0">
                <a:solidFill>
                  <a:srgbClr val="2B335C"/>
                </a:solidFill>
                <a:latin typeface="Muli Regular Bold"/>
              </a:rPr>
              <a:t>SYSTEM IMPLEMENTATION</a:t>
            </a:r>
          </a:p>
          <a:p>
            <a:pPr lvl="0">
              <a:lnSpc>
                <a:spcPts val="3919"/>
              </a:lnSpc>
              <a:spcBef>
                <a:spcPct val="0"/>
              </a:spcBef>
            </a:pPr>
            <a:r>
              <a:rPr lang="en-US" sz="3600" b="1" dirty="0">
                <a:solidFill>
                  <a:srgbClr val="2B335C"/>
                </a:solidFill>
                <a:latin typeface="Muli Regular Bold"/>
              </a:rPr>
              <a:t> </a:t>
            </a:r>
            <a:br>
              <a:rPr lang="en-US" sz="3600" b="1" dirty="0">
                <a:solidFill>
                  <a:srgbClr val="2B335C"/>
                </a:solidFill>
                <a:latin typeface="Muli Regular Bold"/>
              </a:rPr>
            </a:br>
            <a:endParaRPr kumimoji="0" lang="en-US" sz="3600" b="1" i="0" u="none" strike="noStrike" kern="1200" cap="none" spc="0" normalizeH="0" baseline="0" noProof="0" dirty="0">
              <a:ln>
                <a:noFill/>
              </a:ln>
              <a:solidFill>
                <a:srgbClr val="2B335C"/>
              </a:solidFill>
              <a:effectLst/>
              <a:uLnTx/>
              <a:uFillTx/>
              <a:latin typeface="Muli Regular Bold"/>
              <a:ea typeface="+mn-ea"/>
              <a:cs typeface="+mn-cs"/>
            </a:endParaRPr>
          </a:p>
        </p:txBody>
      </p:sp>
      <p:pic>
        <p:nvPicPr>
          <p:cNvPr id="9" name="Picture 8">
            <a:extLst>
              <a:ext uri="{FF2B5EF4-FFF2-40B4-BE49-F238E27FC236}">
                <a16:creationId xmlns:a16="http://schemas.microsoft.com/office/drawing/2014/main" id="{98F1F998-50B6-42DF-A312-533EC2852FD5}"/>
              </a:ext>
            </a:extLst>
          </p:cNvPr>
          <p:cNvPicPr>
            <a:picLocks noChangeAspect="1"/>
          </p:cNvPicPr>
          <p:nvPr/>
        </p:nvPicPr>
        <p:blipFill rotWithShape="1">
          <a:blip r:embed="rId3"/>
          <a:srcRect l="49867" t="-133" b="-133"/>
          <a:stretch/>
        </p:blipFill>
        <p:spPr>
          <a:xfrm>
            <a:off x="1054794" y="8252579"/>
            <a:ext cx="457440" cy="914880"/>
          </a:xfrm>
          <a:prstGeom prst="rect">
            <a:avLst/>
          </a:prstGeom>
        </p:spPr>
      </p:pic>
    </p:spTree>
    <p:extLst>
      <p:ext uri="{BB962C8B-B14F-4D97-AF65-F5344CB8AC3E}">
        <p14:creationId xmlns:p14="http://schemas.microsoft.com/office/powerpoint/2010/main" val="11468630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1E9D2"/>
        </a:solidFill>
        <a:effectLst/>
      </p:bgPr>
    </p:bg>
    <p:spTree>
      <p:nvGrpSpPr>
        <p:cNvPr id="1" name=""/>
        <p:cNvGrpSpPr/>
        <p:nvPr/>
      </p:nvGrpSpPr>
      <p:grpSpPr>
        <a:xfrm>
          <a:off x="0" y="0"/>
          <a:ext cx="0" cy="0"/>
          <a:chOff x="0" y="0"/>
          <a:chExt cx="0" cy="0"/>
        </a:xfrm>
      </p:grpSpPr>
      <p:pic>
        <p:nvPicPr>
          <p:cNvPr id="37" name="Picture 9">
            <a:extLst>
              <a:ext uri="{FF2B5EF4-FFF2-40B4-BE49-F238E27FC236}">
                <a16:creationId xmlns:a16="http://schemas.microsoft.com/office/drawing/2014/main" id="{BA44D593-A029-4625-BF13-7303BC6D00AA}"/>
              </a:ext>
            </a:extLst>
          </p:cNvPr>
          <p:cNvPicPr>
            <a:picLocks noChangeAspect="1"/>
          </p:cNvPicPr>
          <p:nvPr/>
        </p:nvPicPr>
        <p:blipFill rotWithShape="1">
          <a:blip r:embed="rId2"/>
          <a:srcRect l="-2457" t="55963" r="26760"/>
          <a:stretch/>
        </p:blipFill>
        <p:spPr>
          <a:xfrm>
            <a:off x="5210637" y="-906780"/>
            <a:ext cx="13427883" cy="7815906"/>
          </a:xfrm>
          <a:prstGeom prst="rect">
            <a:avLst/>
          </a:prstGeom>
        </p:spPr>
      </p:pic>
      <p:pic>
        <p:nvPicPr>
          <p:cNvPr id="7" name="Picture 6">
            <a:extLst>
              <a:ext uri="{FF2B5EF4-FFF2-40B4-BE49-F238E27FC236}">
                <a16:creationId xmlns:a16="http://schemas.microsoft.com/office/drawing/2014/main" id="{1CEC127D-63B7-4A20-B12A-3CB94924A50B}"/>
              </a:ext>
            </a:extLst>
          </p:cNvPr>
          <p:cNvPicPr>
            <a:picLocks noChangeAspect="1"/>
          </p:cNvPicPr>
          <p:nvPr/>
        </p:nvPicPr>
        <p:blipFill rotWithShape="1">
          <a:blip r:embed="rId3"/>
          <a:srcRect l="632" r="1193" b="1646"/>
          <a:stretch/>
        </p:blipFill>
        <p:spPr>
          <a:xfrm>
            <a:off x="3078926" y="1696161"/>
            <a:ext cx="12130147" cy="8628291"/>
          </a:xfrm>
          <a:prstGeom prst="rect">
            <a:avLst/>
          </a:prstGeom>
        </p:spPr>
      </p:pic>
      <p:pic>
        <p:nvPicPr>
          <p:cNvPr id="29" name="Picture 9">
            <a:extLst>
              <a:ext uri="{FF2B5EF4-FFF2-40B4-BE49-F238E27FC236}">
                <a16:creationId xmlns:a16="http://schemas.microsoft.com/office/drawing/2014/main" id="{02CA9F27-8BE1-4A95-AD8E-BBBA8852969F}"/>
              </a:ext>
            </a:extLst>
          </p:cNvPr>
          <p:cNvPicPr>
            <a:picLocks noChangeAspect="1"/>
          </p:cNvPicPr>
          <p:nvPr/>
        </p:nvPicPr>
        <p:blipFill rotWithShape="1">
          <a:blip r:embed="rId4"/>
          <a:srcRect l="49867" t="-133" b="-133"/>
          <a:stretch/>
        </p:blipFill>
        <p:spPr>
          <a:xfrm>
            <a:off x="152400" y="629361"/>
            <a:ext cx="762000" cy="1066800"/>
          </a:xfrm>
          <a:prstGeom prst="rect">
            <a:avLst/>
          </a:prstGeom>
        </p:spPr>
      </p:pic>
      <p:sp>
        <p:nvSpPr>
          <p:cNvPr id="30" name="مستطيل 1">
            <a:extLst>
              <a:ext uri="{FF2B5EF4-FFF2-40B4-BE49-F238E27FC236}">
                <a16:creationId xmlns:a16="http://schemas.microsoft.com/office/drawing/2014/main" id="{986FB048-A2CA-4DD3-87D4-074D395E8430}"/>
              </a:ext>
            </a:extLst>
          </p:cNvPr>
          <p:cNvSpPr/>
          <p:nvPr/>
        </p:nvSpPr>
        <p:spPr>
          <a:xfrm>
            <a:off x="914400" y="778041"/>
            <a:ext cx="5246436" cy="769441"/>
          </a:xfrm>
          <a:prstGeom prst="rect">
            <a:avLst/>
          </a:prstGeom>
        </p:spPr>
        <p:txBody>
          <a:bodyPr wrap="none">
            <a:spAutoFit/>
          </a:bodyPr>
          <a:lstStyle/>
          <a:p>
            <a:pPr>
              <a:spcBef>
                <a:spcPct val="0"/>
              </a:spcBef>
            </a:pPr>
            <a:r>
              <a:rPr lang="en-US" sz="4400" b="1" dirty="0">
                <a:solidFill>
                  <a:srgbClr val="2B335C"/>
                </a:solidFill>
                <a:effectLst/>
                <a:latin typeface="Times New Roman" panose="02020603050405020304" pitchFamily="18" charset="0"/>
                <a:ea typeface="Times New Roman" panose="02020603050405020304" pitchFamily="18" charset="0"/>
              </a:rPr>
              <a:t>Tools and Languages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5C930B2-9A23-43A5-81A5-51D4793E3DB3}"/>
              </a:ext>
            </a:extLst>
          </p:cNvPr>
          <p:cNvPicPr>
            <a:picLocks noChangeAspect="1"/>
          </p:cNvPicPr>
          <p:nvPr/>
        </p:nvPicPr>
        <p:blipFill rotWithShape="1">
          <a:blip r:embed="rId2"/>
          <a:srcRect l="-2457" t="55963" r="26760"/>
          <a:stretch/>
        </p:blipFill>
        <p:spPr>
          <a:xfrm>
            <a:off x="5088717" y="-419100"/>
            <a:ext cx="13427883" cy="7815906"/>
          </a:xfrm>
          <a:prstGeom prst="rect">
            <a:avLst/>
          </a:prstGeom>
        </p:spPr>
      </p:pic>
      <p:sp>
        <p:nvSpPr>
          <p:cNvPr id="3" name="TextBox 3"/>
          <p:cNvSpPr txBox="1"/>
          <p:nvPr/>
        </p:nvSpPr>
        <p:spPr>
          <a:xfrm>
            <a:off x="2055511" y="8473776"/>
            <a:ext cx="6250896" cy="1500411"/>
          </a:xfrm>
          <a:prstGeom prst="rect">
            <a:avLst/>
          </a:prstGeom>
        </p:spPr>
        <p:txBody>
          <a:bodyPr lIns="0" tIns="0" rIns="0" bIns="0" rtlCol="0" anchor="t">
            <a:spAutoFit/>
          </a:bodyPr>
          <a:lstStyle/>
          <a:p>
            <a:pPr lvl="0">
              <a:lnSpc>
                <a:spcPts val="3919"/>
              </a:lnSpc>
              <a:spcBef>
                <a:spcPct val="0"/>
              </a:spcBef>
            </a:pPr>
            <a:r>
              <a:rPr lang="en-US" sz="3600" b="1" dirty="0">
                <a:solidFill>
                  <a:srgbClr val="2B335C"/>
                </a:solidFill>
                <a:latin typeface="Muli Regular Bold"/>
              </a:rPr>
              <a:t>SYSTEM TESTING</a:t>
            </a:r>
          </a:p>
          <a:p>
            <a:pPr lvl="0">
              <a:lnSpc>
                <a:spcPts val="3919"/>
              </a:lnSpc>
              <a:spcBef>
                <a:spcPct val="0"/>
              </a:spcBef>
            </a:pPr>
            <a:r>
              <a:rPr lang="en-US" sz="3600" b="1" dirty="0">
                <a:solidFill>
                  <a:srgbClr val="2B335C"/>
                </a:solidFill>
                <a:latin typeface="Muli Regular Bold"/>
              </a:rPr>
              <a:t> </a:t>
            </a:r>
            <a:br>
              <a:rPr lang="en-US" sz="3600" b="1" dirty="0">
                <a:solidFill>
                  <a:srgbClr val="2B335C"/>
                </a:solidFill>
                <a:latin typeface="Muli Regular Bold"/>
              </a:rPr>
            </a:br>
            <a:endParaRPr kumimoji="0" lang="en-US" sz="3600" b="1" i="0" u="none" strike="noStrike" kern="1200" cap="none" spc="0" normalizeH="0" baseline="0" noProof="0" dirty="0">
              <a:ln>
                <a:noFill/>
              </a:ln>
              <a:solidFill>
                <a:srgbClr val="2B335C"/>
              </a:solidFill>
              <a:effectLst/>
              <a:uLnTx/>
              <a:uFillTx/>
              <a:latin typeface="Muli Regular Bold"/>
              <a:ea typeface="+mn-ea"/>
              <a:cs typeface="+mn-cs"/>
            </a:endParaRPr>
          </a:p>
        </p:txBody>
      </p:sp>
      <p:pic>
        <p:nvPicPr>
          <p:cNvPr id="9" name="Picture 8">
            <a:extLst>
              <a:ext uri="{FF2B5EF4-FFF2-40B4-BE49-F238E27FC236}">
                <a16:creationId xmlns:a16="http://schemas.microsoft.com/office/drawing/2014/main" id="{98F1F998-50B6-42DF-A312-533EC2852FD5}"/>
              </a:ext>
            </a:extLst>
          </p:cNvPr>
          <p:cNvPicPr>
            <a:picLocks noChangeAspect="1"/>
          </p:cNvPicPr>
          <p:nvPr/>
        </p:nvPicPr>
        <p:blipFill rotWithShape="1">
          <a:blip r:embed="rId3"/>
          <a:srcRect l="49867" t="-133" b="-133"/>
          <a:stretch/>
        </p:blipFill>
        <p:spPr>
          <a:xfrm>
            <a:off x="1054794" y="8252579"/>
            <a:ext cx="457440" cy="914880"/>
          </a:xfrm>
          <a:prstGeom prst="rect">
            <a:avLst/>
          </a:prstGeom>
        </p:spPr>
      </p:pic>
    </p:spTree>
    <p:extLst>
      <p:ext uri="{BB962C8B-B14F-4D97-AF65-F5344CB8AC3E}">
        <p14:creationId xmlns:p14="http://schemas.microsoft.com/office/powerpoint/2010/main" val="7707241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B335C"/>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37FBE65-83D1-4273-AB5A-8F2D22816861}"/>
              </a:ext>
            </a:extLst>
          </p:cNvPr>
          <p:cNvPicPr>
            <a:picLocks noChangeAspect="1"/>
          </p:cNvPicPr>
          <p:nvPr/>
        </p:nvPicPr>
        <p:blipFill rotWithShape="1">
          <a:blip r:embed="rId2"/>
          <a:srcRect l="8404" r="13761" b="56590"/>
          <a:stretch/>
        </p:blipFill>
        <p:spPr>
          <a:xfrm rot="13166512">
            <a:off x="11082330" y="-1395534"/>
            <a:ext cx="10158047" cy="5665335"/>
          </a:xfrm>
          <a:prstGeom prst="rect">
            <a:avLst/>
          </a:prstGeom>
        </p:spPr>
      </p:pic>
      <p:pic>
        <p:nvPicPr>
          <p:cNvPr id="13" name="Picture 3">
            <a:extLst>
              <a:ext uri="{FF2B5EF4-FFF2-40B4-BE49-F238E27FC236}">
                <a16:creationId xmlns:a16="http://schemas.microsoft.com/office/drawing/2014/main" id="{4553C734-5F77-4B6C-A1E7-D8BA11DFB1CB}"/>
              </a:ext>
            </a:extLst>
          </p:cNvPr>
          <p:cNvPicPr>
            <a:picLocks noChangeAspect="1"/>
          </p:cNvPicPr>
          <p:nvPr/>
        </p:nvPicPr>
        <p:blipFill>
          <a:blip r:embed="rId3"/>
          <a:srcRect/>
          <a:stretch>
            <a:fillRect/>
          </a:stretch>
        </p:blipFill>
        <p:spPr>
          <a:xfrm rot="-5400000">
            <a:off x="422809" y="834492"/>
            <a:ext cx="1219200" cy="845616"/>
          </a:xfrm>
          <a:prstGeom prst="rect">
            <a:avLst/>
          </a:prstGeom>
        </p:spPr>
      </p:pic>
      <p:sp>
        <p:nvSpPr>
          <p:cNvPr id="14" name="TextBox 13">
            <a:extLst>
              <a:ext uri="{FF2B5EF4-FFF2-40B4-BE49-F238E27FC236}">
                <a16:creationId xmlns:a16="http://schemas.microsoft.com/office/drawing/2014/main" id="{9BDACD66-EE5E-4712-A059-701608BDB030}"/>
              </a:ext>
            </a:extLst>
          </p:cNvPr>
          <p:cNvSpPr txBox="1"/>
          <p:nvPr/>
        </p:nvSpPr>
        <p:spPr>
          <a:xfrm>
            <a:off x="1600200" y="872579"/>
            <a:ext cx="9144000" cy="769441"/>
          </a:xfrm>
          <a:prstGeom prst="rect">
            <a:avLst/>
          </a:prstGeom>
          <a:noFill/>
        </p:spPr>
        <p:txBody>
          <a:bodyPr wrap="square">
            <a:spAutoFit/>
          </a:bodyPr>
          <a:lstStyle/>
          <a:p>
            <a:r>
              <a:rPr lang="en-US" sz="4400" b="1" dirty="0">
                <a:solidFill>
                  <a:srgbClr val="EFD1A9"/>
                </a:solidFill>
                <a:latin typeface="+mj-lt"/>
                <a:ea typeface="+mj-ea"/>
                <a:cs typeface="+mj-cs"/>
              </a:rPr>
              <a:t>Empty Field Testing</a:t>
            </a:r>
          </a:p>
        </p:txBody>
      </p:sp>
      <p:pic>
        <p:nvPicPr>
          <p:cNvPr id="17" name="Picture 16" descr="Graphical user interface, application&#10;&#10;Description automatically generated">
            <a:extLst>
              <a:ext uri="{FF2B5EF4-FFF2-40B4-BE49-F238E27FC236}">
                <a16:creationId xmlns:a16="http://schemas.microsoft.com/office/drawing/2014/main" id="{229685A8-141F-40E6-920E-C75B17D3AF1C}"/>
              </a:ext>
            </a:extLst>
          </p:cNvPr>
          <p:cNvPicPr/>
          <p:nvPr/>
        </p:nvPicPr>
        <p:blipFill rotWithShape="1">
          <a:blip r:embed="rId4">
            <a:extLst>
              <a:ext uri="{28A0092B-C50C-407E-A947-70E740481C1C}">
                <a14:useLocalDpi xmlns:a14="http://schemas.microsoft.com/office/drawing/2010/main" val="0"/>
              </a:ext>
            </a:extLst>
          </a:blip>
          <a:srcRect t="3303"/>
          <a:stretch/>
        </p:blipFill>
        <p:spPr bwMode="auto">
          <a:xfrm>
            <a:off x="14137398" y="2476500"/>
            <a:ext cx="3833318" cy="7637501"/>
          </a:xfrm>
          <a:prstGeom prst="rect">
            <a:avLst/>
          </a:prstGeom>
          <a:ln w="9525" cap="flat" cmpd="sng" algn="ctr">
            <a:solidFill>
              <a:sysClr val="window" lastClr="FFFFFF">
                <a:lumMod val="85000"/>
              </a:sys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pic>
        <p:nvPicPr>
          <p:cNvPr id="18" name="Picture 17" descr="Graphical user interface, website&#10;&#10;Description automatically generated">
            <a:extLst>
              <a:ext uri="{FF2B5EF4-FFF2-40B4-BE49-F238E27FC236}">
                <a16:creationId xmlns:a16="http://schemas.microsoft.com/office/drawing/2014/main" id="{53E824BC-8367-4AAC-8383-DD65FDE8FA27}"/>
              </a:ext>
            </a:extLst>
          </p:cNvPr>
          <p:cNvPicPr/>
          <p:nvPr/>
        </p:nvPicPr>
        <p:blipFill rotWithShape="1">
          <a:blip r:embed="rId5">
            <a:extLst>
              <a:ext uri="{28A0092B-C50C-407E-A947-70E740481C1C}">
                <a14:useLocalDpi xmlns:a14="http://schemas.microsoft.com/office/drawing/2010/main" val="0"/>
              </a:ext>
            </a:extLst>
          </a:blip>
          <a:srcRect t="3036"/>
          <a:stretch/>
        </p:blipFill>
        <p:spPr bwMode="auto">
          <a:xfrm>
            <a:off x="10224805" y="419100"/>
            <a:ext cx="3698000" cy="7656338"/>
          </a:xfrm>
          <a:prstGeom prst="rect">
            <a:avLst/>
          </a:prstGeom>
          <a:ln w="9525" cap="flat" cmpd="sng" algn="ctr">
            <a:solidFill>
              <a:sysClr val="window" lastClr="FFFFFF">
                <a:lumMod val="85000"/>
              </a:sys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pic>
        <p:nvPicPr>
          <p:cNvPr id="19" name="Picture 18" descr="Graphical user interface, application&#10;&#10;Description automatically generated">
            <a:extLst>
              <a:ext uri="{FF2B5EF4-FFF2-40B4-BE49-F238E27FC236}">
                <a16:creationId xmlns:a16="http://schemas.microsoft.com/office/drawing/2014/main" id="{BF490A54-3182-48EF-A3F3-CAC5004BE175}"/>
              </a:ext>
            </a:extLst>
          </p:cNvPr>
          <p:cNvPicPr/>
          <p:nvPr/>
        </p:nvPicPr>
        <p:blipFill rotWithShape="1">
          <a:blip r:embed="rId6">
            <a:extLst>
              <a:ext uri="{28A0092B-C50C-407E-A947-70E740481C1C}">
                <a14:useLocalDpi xmlns:a14="http://schemas.microsoft.com/office/drawing/2010/main" val="0"/>
              </a:ext>
            </a:extLst>
          </a:blip>
          <a:srcRect t="3175"/>
          <a:stretch/>
        </p:blipFill>
        <p:spPr bwMode="auto">
          <a:xfrm>
            <a:off x="6202680" y="2399337"/>
            <a:ext cx="3795099" cy="7639594"/>
          </a:xfrm>
          <a:prstGeom prst="rect">
            <a:avLst/>
          </a:prstGeom>
          <a:ln>
            <a:solidFill>
              <a:schemeClr val="bg1"/>
            </a:solidFill>
          </a:ln>
          <a:extLst>
            <a:ext uri="{53640926-AAD7-44D8-BBD7-CCE9431645EC}">
              <a14:shadowObscured xmlns:a14="http://schemas.microsoft.com/office/drawing/2010/main"/>
            </a:ext>
          </a:extLst>
        </p:spPr>
      </p:pic>
      <p:sp>
        <p:nvSpPr>
          <p:cNvPr id="20" name="TextBox 19">
            <a:extLst>
              <a:ext uri="{FF2B5EF4-FFF2-40B4-BE49-F238E27FC236}">
                <a16:creationId xmlns:a16="http://schemas.microsoft.com/office/drawing/2014/main" id="{4C6DEBAC-D978-481B-A874-78C3BE94622B}"/>
              </a:ext>
            </a:extLst>
          </p:cNvPr>
          <p:cNvSpPr txBox="1"/>
          <p:nvPr/>
        </p:nvSpPr>
        <p:spPr>
          <a:xfrm>
            <a:off x="317284" y="4686300"/>
            <a:ext cx="5105402" cy="2677656"/>
          </a:xfrm>
          <a:prstGeom prst="rect">
            <a:avLst/>
          </a:prstGeom>
          <a:noFill/>
        </p:spPr>
        <p:txBody>
          <a:bodyPr wrap="square">
            <a:spAutoFit/>
          </a:bodyPr>
          <a:lstStyle/>
          <a:p>
            <a:pPr algn="ctr"/>
            <a:r>
              <a:rPr lang="en-US" sz="2800" b="1" dirty="0">
                <a:solidFill>
                  <a:schemeClr val="bg1">
                    <a:lumMod val="95000"/>
                  </a:schemeClr>
                </a:solidFill>
                <a:latin typeface="Times New Roman" panose="02020603050405020304" pitchFamily="18" charset="0"/>
              </a:rPr>
              <a:t>In sign up, room booking page, and payment page, when user skip a field without filling it, navigation cannot be done, and a message shows up indicating the mistake</a:t>
            </a:r>
            <a:r>
              <a:rPr lang="en-GB" sz="1600" dirty="0">
                <a:solidFill>
                  <a:srgbClr val="000000"/>
                </a:solidFill>
                <a:effectLst/>
                <a:latin typeface="Times New Roman" panose="02020603050405020304" pitchFamily="18" charset="0"/>
                <a:ea typeface="Times New Roman" panose="02020603050405020304" pitchFamily="18" charset="0"/>
              </a:rPr>
              <a:t> </a:t>
            </a:r>
            <a:endParaRPr lang="en-US" dirty="0"/>
          </a:p>
        </p:txBody>
      </p:sp>
    </p:spTree>
    <p:extLst>
      <p:ext uri="{BB962C8B-B14F-4D97-AF65-F5344CB8AC3E}">
        <p14:creationId xmlns:p14="http://schemas.microsoft.com/office/powerpoint/2010/main" val="2793092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1E9D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37FBE65-83D1-4273-AB5A-8F2D22816861}"/>
              </a:ext>
            </a:extLst>
          </p:cNvPr>
          <p:cNvPicPr>
            <a:picLocks noChangeAspect="1"/>
          </p:cNvPicPr>
          <p:nvPr/>
        </p:nvPicPr>
        <p:blipFill rotWithShape="1">
          <a:blip r:embed="rId2">
            <a:duotone>
              <a:schemeClr val="accent6">
                <a:shade val="45000"/>
                <a:satMod val="135000"/>
              </a:schemeClr>
              <a:prstClr val="white"/>
            </a:duotone>
            <a:extLst>
              <a:ext uri="{BEBA8EAE-BF5A-486C-A8C5-ECC9F3942E4B}">
                <a14:imgProps xmlns:a14="http://schemas.microsoft.com/office/drawing/2010/main">
                  <a14:imgLayer r:embed="rId3">
                    <a14:imgEffect>
                      <a14:brightnessContrast bright="40000" contrast="-20000"/>
                    </a14:imgEffect>
                  </a14:imgLayer>
                </a14:imgProps>
              </a:ext>
            </a:extLst>
          </a:blip>
          <a:srcRect l="8404" r="13761" b="56590"/>
          <a:stretch/>
        </p:blipFill>
        <p:spPr>
          <a:xfrm rot="13166512">
            <a:off x="11082330" y="-1395534"/>
            <a:ext cx="10158047" cy="5665335"/>
          </a:xfrm>
          <a:prstGeom prst="rect">
            <a:avLst/>
          </a:prstGeom>
          <a:effectLst>
            <a:glow>
              <a:schemeClr val="accent1">
                <a:alpha val="43000"/>
              </a:schemeClr>
            </a:glow>
            <a:outerShdw blurRad="50800" dist="50800" dir="5400000" sx="1000" sy="1000" algn="ctr" rotWithShape="0">
              <a:schemeClr val="accent3">
                <a:lumMod val="40000"/>
                <a:lumOff val="60000"/>
              </a:schemeClr>
            </a:outerShdw>
          </a:effectLst>
        </p:spPr>
      </p:pic>
      <p:sp>
        <p:nvSpPr>
          <p:cNvPr id="14" name="TextBox 13">
            <a:extLst>
              <a:ext uri="{FF2B5EF4-FFF2-40B4-BE49-F238E27FC236}">
                <a16:creationId xmlns:a16="http://schemas.microsoft.com/office/drawing/2014/main" id="{9BDACD66-EE5E-4712-A059-701608BDB030}"/>
              </a:ext>
            </a:extLst>
          </p:cNvPr>
          <p:cNvSpPr txBox="1"/>
          <p:nvPr/>
        </p:nvSpPr>
        <p:spPr>
          <a:xfrm>
            <a:off x="1600200" y="872579"/>
            <a:ext cx="9144000" cy="769441"/>
          </a:xfrm>
          <a:prstGeom prst="rect">
            <a:avLst/>
          </a:prstGeom>
          <a:noFill/>
        </p:spPr>
        <p:txBody>
          <a:bodyPr wrap="square">
            <a:spAutoFit/>
          </a:bodyPr>
          <a:lstStyle/>
          <a:p>
            <a:r>
              <a:rPr lang="en-US" sz="4400" b="1" dirty="0">
                <a:solidFill>
                  <a:srgbClr val="2B335C"/>
                </a:solidFill>
                <a:latin typeface="+mj-lt"/>
                <a:ea typeface="+mj-ea"/>
                <a:cs typeface="+mj-cs"/>
              </a:rPr>
              <a:t>Login Testing</a:t>
            </a:r>
          </a:p>
        </p:txBody>
      </p:sp>
      <p:sp>
        <p:nvSpPr>
          <p:cNvPr id="20" name="TextBox 19">
            <a:extLst>
              <a:ext uri="{FF2B5EF4-FFF2-40B4-BE49-F238E27FC236}">
                <a16:creationId xmlns:a16="http://schemas.microsoft.com/office/drawing/2014/main" id="{4C6DEBAC-D978-481B-A874-78C3BE94622B}"/>
              </a:ext>
            </a:extLst>
          </p:cNvPr>
          <p:cNvSpPr txBox="1"/>
          <p:nvPr/>
        </p:nvSpPr>
        <p:spPr>
          <a:xfrm>
            <a:off x="609601" y="2740478"/>
            <a:ext cx="5105402" cy="6673943"/>
          </a:xfrm>
          <a:prstGeom prst="rect">
            <a:avLst/>
          </a:prstGeom>
          <a:noFill/>
        </p:spPr>
        <p:txBody>
          <a:bodyPr wrap="square">
            <a:spAutoFit/>
          </a:bodyPr>
          <a:lstStyle/>
          <a:p>
            <a:pPr marL="342900" marR="0" lvl="0" indent="-342900" algn="ctr">
              <a:lnSpc>
                <a:spcPct val="150000"/>
              </a:lnSpc>
              <a:spcBef>
                <a:spcPts val="0"/>
              </a:spcBef>
              <a:spcAft>
                <a:spcPts val="0"/>
              </a:spcAft>
              <a:buClr>
                <a:srgbClr val="E88A60"/>
              </a:buClr>
              <a:buFont typeface="Wingdings" panose="05000000000000000000" pitchFamily="2" charset="2"/>
              <a:buChar char=""/>
            </a:pPr>
            <a:r>
              <a:rPr lang="en-US" sz="2400" b="1" dirty="0">
                <a:solidFill>
                  <a:srgbClr val="EA8B61"/>
                </a:solidFill>
                <a:latin typeface="Times New Roman" panose="02020603050405020304" pitchFamily="18" charset="0"/>
              </a:rPr>
              <a:t>In sign in, when user skip a field without filling it, sign in cannot be done, and a message shows up indicating the mistake. The same happens when user enters wrong username or password.</a:t>
            </a:r>
          </a:p>
          <a:p>
            <a:pPr marR="0" lvl="0" algn="ctr">
              <a:lnSpc>
                <a:spcPct val="150000"/>
              </a:lnSpc>
              <a:spcBef>
                <a:spcPts val="0"/>
              </a:spcBef>
              <a:spcAft>
                <a:spcPts val="0"/>
              </a:spcAft>
              <a:buClr>
                <a:srgbClr val="E88A60"/>
              </a:buClr>
            </a:pPr>
            <a:endParaRPr lang="en-US" sz="2400" b="1" dirty="0">
              <a:solidFill>
                <a:srgbClr val="EA8B61"/>
              </a:solidFill>
              <a:latin typeface="Times New Roman" panose="02020603050405020304" pitchFamily="18" charset="0"/>
            </a:endParaRPr>
          </a:p>
          <a:p>
            <a:pPr marL="342900" marR="0" lvl="0" indent="-342900" algn="ctr">
              <a:lnSpc>
                <a:spcPct val="150000"/>
              </a:lnSpc>
              <a:spcBef>
                <a:spcPts val="0"/>
              </a:spcBef>
              <a:spcAft>
                <a:spcPts val="0"/>
              </a:spcAft>
              <a:buClr>
                <a:srgbClr val="E88A60"/>
              </a:buClr>
              <a:buFont typeface="Wingdings" panose="05000000000000000000" pitchFamily="2" charset="2"/>
              <a:buChar char=""/>
            </a:pPr>
            <a:r>
              <a:rPr lang="en-US" sz="2400" b="1" dirty="0">
                <a:solidFill>
                  <a:srgbClr val="EA8B61"/>
                </a:solidFill>
                <a:latin typeface="Times New Roman" panose="02020603050405020304" pitchFamily="18" charset="0"/>
              </a:rPr>
              <a:t>If when user enters wrong data 3 times, the application will assume someone else is trying to enter the real user’s account and will disable login button.</a:t>
            </a:r>
          </a:p>
        </p:txBody>
      </p:sp>
      <p:pic>
        <p:nvPicPr>
          <p:cNvPr id="10" name="Picture 9">
            <a:extLst>
              <a:ext uri="{FF2B5EF4-FFF2-40B4-BE49-F238E27FC236}">
                <a16:creationId xmlns:a16="http://schemas.microsoft.com/office/drawing/2014/main" id="{F6D409EC-C8B0-42F6-9B97-259BDF3A38DB}"/>
              </a:ext>
            </a:extLst>
          </p:cNvPr>
          <p:cNvPicPr/>
          <p:nvPr/>
        </p:nvPicPr>
        <p:blipFill rotWithShape="1">
          <a:blip r:embed="rId4" cstate="print">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l="4517" t="2541" r="13234" b="5740"/>
          <a:stretch/>
        </p:blipFill>
        <p:spPr bwMode="auto">
          <a:xfrm>
            <a:off x="6247458" y="2740478"/>
            <a:ext cx="3843561" cy="7297522"/>
          </a:xfrm>
          <a:prstGeom prst="rect">
            <a:avLst/>
          </a:prstGeom>
          <a:ln>
            <a:solidFill>
              <a:schemeClr val="bg1"/>
            </a:solid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85483C63-5D05-4EFE-8476-EA3B2F530245}"/>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10265208" y="689810"/>
            <a:ext cx="3704637" cy="7353276"/>
          </a:xfrm>
          <a:prstGeom prst="rect">
            <a:avLst/>
          </a:prstGeom>
          <a:noFill/>
          <a:ln>
            <a:solidFill>
              <a:schemeClr val="bg1"/>
            </a:solidFill>
          </a:ln>
        </p:spPr>
      </p:pic>
      <p:pic>
        <p:nvPicPr>
          <p:cNvPr id="12" name="Picture 11">
            <a:extLst>
              <a:ext uri="{FF2B5EF4-FFF2-40B4-BE49-F238E27FC236}">
                <a16:creationId xmlns:a16="http://schemas.microsoft.com/office/drawing/2014/main" id="{EFBA25F1-1D2D-4917-93E7-21870A9B4E7F}"/>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14175631" y="2636959"/>
            <a:ext cx="3750945" cy="7366952"/>
          </a:xfrm>
          <a:prstGeom prst="rect">
            <a:avLst/>
          </a:prstGeom>
          <a:noFill/>
          <a:ln>
            <a:solidFill>
              <a:schemeClr val="bg1"/>
            </a:solidFill>
          </a:ln>
        </p:spPr>
      </p:pic>
      <p:pic>
        <p:nvPicPr>
          <p:cNvPr id="15" name="Picture 9">
            <a:extLst>
              <a:ext uri="{FF2B5EF4-FFF2-40B4-BE49-F238E27FC236}">
                <a16:creationId xmlns:a16="http://schemas.microsoft.com/office/drawing/2014/main" id="{938217D9-7387-48E5-90A4-0B7F631CC45D}"/>
              </a:ext>
            </a:extLst>
          </p:cNvPr>
          <p:cNvPicPr>
            <a:picLocks noChangeAspect="1"/>
          </p:cNvPicPr>
          <p:nvPr/>
        </p:nvPicPr>
        <p:blipFill rotWithShape="1">
          <a:blip r:embed="rId8"/>
          <a:srcRect l="49867" t="-133" b="-133"/>
          <a:stretch/>
        </p:blipFill>
        <p:spPr>
          <a:xfrm>
            <a:off x="683202" y="723899"/>
            <a:ext cx="762000" cy="1066800"/>
          </a:xfrm>
          <a:prstGeom prst="rect">
            <a:avLst/>
          </a:prstGeom>
        </p:spPr>
      </p:pic>
    </p:spTree>
    <p:extLst>
      <p:ext uri="{BB962C8B-B14F-4D97-AF65-F5344CB8AC3E}">
        <p14:creationId xmlns:p14="http://schemas.microsoft.com/office/powerpoint/2010/main" val="11338170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B335C"/>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37FBE65-83D1-4273-AB5A-8F2D22816861}"/>
              </a:ext>
            </a:extLst>
          </p:cNvPr>
          <p:cNvPicPr>
            <a:picLocks noChangeAspect="1"/>
          </p:cNvPicPr>
          <p:nvPr/>
        </p:nvPicPr>
        <p:blipFill rotWithShape="1">
          <a:blip r:embed="rId2"/>
          <a:srcRect l="8404" r="13761" b="56590"/>
          <a:stretch/>
        </p:blipFill>
        <p:spPr>
          <a:xfrm rot="13166512">
            <a:off x="11082330" y="-1395534"/>
            <a:ext cx="10158047" cy="5665335"/>
          </a:xfrm>
          <a:prstGeom prst="rect">
            <a:avLst/>
          </a:prstGeom>
        </p:spPr>
      </p:pic>
      <p:pic>
        <p:nvPicPr>
          <p:cNvPr id="13" name="Picture 3">
            <a:extLst>
              <a:ext uri="{FF2B5EF4-FFF2-40B4-BE49-F238E27FC236}">
                <a16:creationId xmlns:a16="http://schemas.microsoft.com/office/drawing/2014/main" id="{4553C734-5F77-4B6C-A1E7-D8BA11DFB1CB}"/>
              </a:ext>
            </a:extLst>
          </p:cNvPr>
          <p:cNvPicPr>
            <a:picLocks noChangeAspect="1"/>
          </p:cNvPicPr>
          <p:nvPr/>
        </p:nvPicPr>
        <p:blipFill>
          <a:blip r:embed="rId3"/>
          <a:srcRect/>
          <a:stretch>
            <a:fillRect/>
          </a:stretch>
        </p:blipFill>
        <p:spPr>
          <a:xfrm rot="-5400000">
            <a:off x="422809" y="834492"/>
            <a:ext cx="1219200" cy="845616"/>
          </a:xfrm>
          <a:prstGeom prst="rect">
            <a:avLst/>
          </a:prstGeom>
        </p:spPr>
      </p:pic>
      <p:sp>
        <p:nvSpPr>
          <p:cNvPr id="14" name="TextBox 13">
            <a:extLst>
              <a:ext uri="{FF2B5EF4-FFF2-40B4-BE49-F238E27FC236}">
                <a16:creationId xmlns:a16="http://schemas.microsoft.com/office/drawing/2014/main" id="{9BDACD66-EE5E-4712-A059-701608BDB030}"/>
              </a:ext>
            </a:extLst>
          </p:cNvPr>
          <p:cNvSpPr txBox="1"/>
          <p:nvPr/>
        </p:nvSpPr>
        <p:spPr>
          <a:xfrm>
            <a:off x="1600200" y="872579"/>
            <a:ext cx="9144000" cy="769441"/>
          </a:xfrm>
          <a:prstGeom prst="rect">
            <a:avLst/>
          </a:prstGeom>
          <a:noFill/>
        </p:spPr>
        <p:txBody>
          <a:bodyPr wrap="square">
            <a:spAutoFit/>
          </a:bodyPr>
          <a:lstStyle/>
          <a:p>
            <a:r>
              <a:rPr lang="en-US" sz="4400" b="1" dirty="0">
                <a:solidFill>
                  <a:srgbClr val="EFD1A9"/>
                </a:solidFill>
                <a:latin typeface="+mj-lt"/>
                <a:ea typeface="+mj-ea"/>
                <a:cs typeface="+mj-cs"/>
              </a:rPr>
              <a:t>The right testing:</a:t>
            </a:r>
          </a:p>
        </p:txBody>
      </p:sp>
      <p:pic>
        <p:nvPicPr>
          <p:cNvPr id="16" name="Picture 15" descr="Graphical user interface, application&#10;&#10;Description automatically generated">
            <a:extLst>
              <a:ext uri="{FF2B5EF4-FFF2-40B4-BE49-F238E27FC236}">
                <a16:creationId xmlns:a16="http://schemas.microsoft.com/office/drawing/2014/main" id="{DE98CF4C-AF19-4472-9D21-58284D7CBEA9}"/>
              </a:ext>
            </a:extLst>
          </p:cNvPr>
          <p:cNvPicPr/>
          <p:nvPr/>
        </p:nvPicPr>
        <p:blipFill rotWithShape="1">
          <a:blip r:embed="rId4" cstate="print">
            <a:extLst>
              <a:ext uri="{28A0092B-C50C-407E-A947-70E740481C1C}">
                <a14:useLocalDpi xmlns:a14="http://schemas.microsoft.com/office/drawing/2010/main" val="0"/>
              </a:ext>
            </a:extLst>
          </a:blip>
          <a:srcRect l="6515" t="2554" r="17429" b="17580"/>
          <a:stretch/>
        </p:blipFill>
        <p:spPr bwMode="auto">
          <a:xfrm>
            <a:off x="308625" y="2235175"/>
            <a:ext cx="4237035" cy="7861325"/>
          </a:xfrm>
          <a:prstGeom prst="rect">
            <a:avLst/>
          </a:prstGeom>
          <a:ln>
            <a:solidFill>
              <a:schemeClr val="bg1">
                <a:lumMod val="85000"/>
              </a:schemeClr>
            </a:solidFill>
          </a:ln>
          <a:extLst>
            <a:ext uri="{53640926-AAD7-44D8-BBD7-CCE9431645EC}">
              <a14:shadowObscured xmlns:a14="http://schemas.microsoft.com/office/drawing/2010/main"/>
            </a:ext>
          </a:extLst>
        </p:spPr>
      </p:pic>
      <p:pic>
        <p:nvPicPr>
          <p:cNvPr id="21" name="Picture 20">
            <a:extLst>
              <a:ext uri="{FF2B5EF4-FFF2-40B4-BE49-F238E27FC236}">
                <a16:creationId xmlns:a16="http://schemas.microsoft.com/office/drawing/2014/main" id="{5B5C7B79-8FD0-458B-B6C9-1C0C35956E70}"/>
              </a:ext>
            </a:extLst>
          </p:cNvPr>
          <p:cNvPicPr/>
          <p:nvPr/>
        </p:nvPicPr>
        <p:blipFill rotWithShape="1">
          <a:blip r:embed="rId5">
            <a:extLst>
              <a:ext uri="{28A0092B-C50C-407E-A947-70E740481C1C}">
                <a14:useLocalDpi xmlns:a14="http://schemas.microsoft.com/office/drawing/2010/main" val="0"/>
              </a:ext>
            </a:extLst>
          </a:blip>
          <a:srcRect l="1672" t="6902"/>
          <a:stretch/>
        </p:blipFill>
        <p:spPr bwMode="auto">
          <a:xfrm>
            <a:off x="9184568" y="2187447"/>
            <a:ext cx="4225623" cy="7861325"/>
          </a:xfrm>
          <a:prstGeom prst="rect">
            <a:avLst/>
          </a:prstGeom>
          <a:noFill/>
          <a:ln>
            <a:solidFill>
              <a:schemeClr val="bg1">
                <a:lumMod val="85000"/>
              </a:schemeClr>
            </a:solidFill>
          </a:ln>
          <a:extLst>
            <a:ext uri="{53640926-AAD7-44D8-BBD7-CCE9431645EC}">
              <a14:shadowObscured xmlns:a14="http://schemas.microsoft.com/office/drawing/2010/main"/>
            </a:ext>
          </a:extLst>
        </p:spPr>
      </p:pic>
      <p:pic>
        <p:nvPicPr>
          <p:cNvPr id="22" name="Picture 21">
            <a:extLst>
              <a:ext uri="{FF2B5EF4-FFF2-40B4-BE49-F238E27FC236}">
                <a16:creationId xmlns:a16="http://schemas.microsoft.com/office/drawing/2014/main" id="{3BD31968-7C71-4433-A7F2-EA5A32A8C004}"/>
              </a:ext>
            </a:extLst>
          </p:cNvPr>
          <p:cNvPicPr/>
          <p:nvPr/>
        </p:nvPicPr>
        <p:blipFill rotWithShape="1">
          <a:blip r:embed="rId6">
            <a:extLst>
              <a:ext uri="{28A0092B-C50C-407E-A947-70E740481C1C}">
                <a14:useLocalDpi xmlns:a14="http://schemas.microsoft.com/office/drawing/2010/main" val="0"/>
              </a:ext>
            </a:extLst>
          </a:blip>
          <a:srcRect t="6907" r="3075"/>
          <a:stretch/>
        </p:blipFill>
        <p:spPr bwMode="auto">
          <a:xfrm>
            <a:off x="13736821" y="2219532"/>
            <a:ext cx="4196465" cy="7861325"/>
          </a:xfrm>
          <a:prstGeom prst="rect">
            <a:avLst/>
          </a:prstGeom>
          <a:noFill/>
          <a:ln>
            <a:solidFill>
              <a:schemeClr val="bg1">
                <a:lumMod val="85000"/>
              </a:schemeClr>
            </a:solidFill>
          </a:ln>
          <a:extLst>
            <a:ext uri="{53640926-AAD7-44D8-BBD7-CCE9431645EC}">
              <a14:shadowObscured xmlns:a14="http://schemas.microsoft.com/office/drawing/2010/main"/>
            </a:ext>
          </a:extLst>
        </p:spPr>
      </p:pic>
      <p:pic>
        <p:nvPicPr>
          <p:cNvPr id="23" name="Picture 22">
            <a:extLst>
              <a:ext uri="{FF2B5EF4-FFF2-40B4-BE49-F238E27FC236}">
                <a16:creationId xmlns:a16="http://schemas.microsoft.com/office/drawing/2014/main" id="{31B43352-27CA-44B7-B3B3-8DB3933BDF23}"/>
              </a:ext>
            </a:extLst>
          </p:cNvPr>
          <p:cNvPicPr/>
          <p:nvPr/>
        </p:nvPicPr>
        <p:blipFill rotWithShape="1">
          <a:blip r:embed="rId7">
            <a:extLst>
              <a:ext uri="{28A0092B-C50C-407E-A947-70E740481C1C}">
                <a14:useLocalDpi xmlns:a14="http://schemas.microsoft.com/office/drawing/2010/main" val="0"/>
              </a:ext>
            </a:extLst>
          </a:blip>
          <a:srcRect t="7068" r="3026"/>
          <a:stretch/>
        </p:blipFill>
        <p:spPr bwMode="auto">
          <a:xfrm>
            <a:off x="4708975" y="2219532"/>
            <a:ext cx="4225623" cy="7861325"/>
          </a:xfrm>
          <a:prstGeom prst="rect">
            <a:avLst/>
          </a:prstGeom>
          <a:noFill/>
          <a:ln>
            <a:solidFill>
              <a:schemeClr val="bg1">
                <a:lumMod val="85000"/>
              </a:schemeClr>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979903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5C930B2-9A23-43A5-81A5-51D4793E3DB3}"/>
              </a:ext>
            </a:extLst>
          </p:cNvPr>
          <p:cNvPicPr>
            <a:picLocks noChangeAspect="1"/>
          </p:cNvPicPr>
          <p:nvPr/>
        </p:nvPicPr>
        <p:blipFill rotWithShape="1">
          <a:blip r:embed="rId2"/>
          <a:srcRect l="-2457" t="55963" r="26760"/>
          <a:stretch/>
        </p:blipFill>
        <p:spPr>
          <a:xfrm>
            <a:off x="5088717" y="-419100"/>
            <a:ext cx="13427883" cy="7815906"/>
          </a:xfrm>
          <a:prstGeom prst="rect">
            <a:avLst/>
          </a:prstGeom>
        </p:spPr>
      </p:pic>
      <p:sp>
        <p:nvSpPr>
          <p:cNvPr id="3" name="TextBox 3"/>
          <p:cNvSpPr txBox="1"/>
          <p:nvPr/>
        </p:nvSpPr>
        <p:spPr>
          <a:xfrm>
            <a:off x="2055510" y="8473776"/>
            <a:ext cx="7850489" cy="1500411"/>
          </a:xfrm>
          <a:prstGeom prst="rect">
            <a:avLst/>
          </a:prstGeom>
        </p:spPr>
        <p:txBody>
          <a:bodyPr wrap="square" lIns="0" tIns="0" rIns="0" bIns="0" rtlCol="0" anchor="t">
            <a:spAutoFit/>
          </a:bodyPr>
          <a:lstStyle/>
          <a:p>
            <a:pPr lvl="0">
              <a:lnSpc>
                <a:spcPts val="3919"/>
              </a:lnSpc>
              <a:spcBef>
                <a:spcPct val="0"/>
              </a:spcBef>
            </a:pPr>
            <a:r>
              <a:rPr lang="en-US" sz="3600" b="1" dirty="0">
                <a:solidFill>
                  <a:srgbClr val="2B335C"/>
                </a:solidFill>
                <a:latin typeface="Muli Regular Bold"/>
              </a:rPr>
              <a:t>CONCLUSION AND FUTURE WORK</a:t>
            </a:r>
          </a:p>
          <a:p>
            <a:pPr lvl="0">
              <a:lnSpc>
                <a:spcPts val="3919"/>
              </a:lnSpc>
              <a:spcBef>
                <a:spcPct val="0"/>
              </a:spcBef>
            </a:pPr>
            <a:r>
              <a:rPr lang="en-US" sz="3600" b="1" dirty="0">
                <a:solidFill>
                  <a:srgbClr val="2B335C"/>
                </a:solidFill>
                <a:latin typeface="Muli Regular Bold"/>
              </a:rPr>
              <a:t> </a:t>
            </a:r>
            <a:br>
              <a:rPr lang="en-US" sz="3600" b="1" dirty="0">
                <a:solidFill>
                  <a:srgbClr val="2B335C"/>
                </a:solidFill>
                <a:latin typeface="Muli Regular Bold"/>
              </a:rPr>
            </a:br>
            <a:endParaRPr kumimoji="0" lang="en-US" sz="3600" b="1" i="0" u="none" strike="noStrike" kern="1200" cap="none" spc="0" normalizeH="0" baseline="0" noProof="0" dirty="0">
              <a:ln>
                <a:noFill/>
              </a:ln>
              <a:solidFill>
                <a:srgbClr val="2B335C"/>
              </a:solidFill>
              <a:effectLst/>
              <a:uLnTx/>
              <a:uFillTx/>
              <a:latin typeface="Muli Regular Bold"/>
              <a:ea typeface="+mn-ea"/>
              <a:cs typeface="+mn-cs"/>
            </a:endParaRPr>
          </a:p>
        </p:txBody>
      </p:sp>
      <p:pic>
        <p:nvPicPr>
          <p:cNvPr id="9" name="Picture 8">
            <a:extLst>
              <a:ext uri="{FF2B5EF4-FFF2-40B4-BE49-F238E27FC236}">
                <a16:creationId xmlns:a16="http://schemas.microsoft.com/office/drawing/2014/main" id="{98F1F998-50B6-42DF-A312-533EC2852FD5}"/>
              </a:ext>
            </a:extLst>
          </p:cNvPr>
          <p:cNvPicPr>
            <a:picLocks noChangeAspect="1"/>
          </p:cNvPicPr>
          <p:nvPr/>
        </p:nvPicPr>
        <p:blipFill rotWithShape="1">
          <a:blip r:embed="rId3"/>
          <a:srcRect l="49867" t="-133" b="-133"/>
          <a:stretch/>
        </p:blipFill>
        <p:spPr>
          <a:xfrm>
            <a:off x="1054794" y="8252579"/>
            <a:ext cx="457440" cy="914880"/>
          </a:xfrm>
          <a:prstGeom prst="rect">
            <a:avLst/>
          </a:prstGeom>
        </p:spPr>
      </p:pic>
    </p:spTree>
    <p:extLst>
      <p:ext uri="{BB962C8B-B14F-4D97-AF65-F5344CB8AC3E}">
        <p14:creationId xmlns:p14="http://schemas.microsoft.com/office/powerpoint/2010/main" val="12196739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B335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24EC25B-05C7-4F64-91C9-89FB4E95680D}"/>
              </a:ext>
            </a:extLst>
          </p:cNvPr>
          <p:cNvPicPr>
            <a:picLocks noChangeAspect="1"/>
          </p:cNvPicPr>
          <p:nvPr/>
        </p:nvPicPr>
        <p:blipFill rotWithShape="1">
          <a:blip r:embed="rId2"/>
          <a:srcRect l="8404" r="13761" b="56590"/>
          <a:stretch/>
        </p:blipFill>
        <p:spPr>
          <a:xfrm rot="13166512">
            <a:off x="10929932" y="-1876107"/>
            <a:ext cx="10158047" cy="5665335"/>
          </a:xfrm>
          <a:prstGeom prst="rect">
            <a:avLst/>
          </a:prstGeom>
        </p:spPr>
      </p:pic>
      <p:pic>
        <p:nvPicPr>
          <p:cNvPr id="7" name="Picture 7"/>
          <p:cNvPicPr>
            <a:picLocks noChangeAspect="1"/>
          </p:cNvPicPr>
          <p:nvPr/>
        </p:nvPicPr>
        <p:blipFill>
          <a:blip r:embed="rId3"/>
          <a:srcRect/>
          <a:stretch>
            <a:fillRect/>
          </a:stretch>
        </p:blipFill>
        <p:spPr>
          <a:xfrm rot="-5400000">
            <a:off x="156252" y="1024848"/>
            <a:ext cx="1203791" cy="601895"/>
          </a:xfrm>
          <a:prstGeom prst="rect">
            <a:avLst/>
          </a:prstGeom>
        </p:spPr>
      </p:pic>
      <p:sp>
        <p:nvSpPr>
          <p:cNvPr id="4" name="مستطيل 3">
            <a:extLst>
              <a:ext uri="{FF2B5EF4-FFF2-40B4-BE49-F238E27FC236}">
                <a16:creationId xmlns:a16="http://schemas.microsoft.com/office/drawing/2014/main" id="{85AC3422-EBD1-4495-9AF9-F54AF1C0F1B8}"/>
              </a:ext>
            </a:extLst>
          </p:cNvPr>
          <p:cNvSpPr/>
          <p:nvPr/>
        </p:nvSpPr>
        <p:spPr>
          <a:xfrm>
            <a:off x="786722" y="495300"/>
            <a:ext cx="3312125" cy="1240276"/>
          </a:xfrm>
          <a:prstGeom prst="rect">
            <a:avLst/>
          </a:prstGeom>
        </p:spPr>
        <p:txBody>
          <a:bodyPr wrap="none">
            <a:spAutoFit/>
          </a:bodyPr>
          <a:lstStyle/>
          <a:p>
            <a:pPr lvl="1">
              <a:lnSpc>
                <a:spcPct val="200000"/>
              </a:lnSpc>
              <a:spcBef>
                <a:spcPts val="1000"/>
              </a:spcBef>
              <a:spcAft>
                <a:spcPts val="0"/>
              </a:spcAft>
            </a:pPr>
            <a:r>
              <a:rPr lang="en-GB" sz="4400" b="1" dirty="0">
                <a:solidFill>
                  <a:srgbClr val="EFD1A9"/>
                </a:solidFill>
                <a:latin typeface="Times New Roman" panose="02020603050405020304" pitchFamily="18" charset="0"/>
                <a:ea typeface="Calibri" panose="020F0502020204030204" pitchFamily="34" charset="0"/>
              </a:rPr>
              <a:t>Conclusion</a:t>
            </a:r>
            <a:endParaRPr lang="en-US" sz="4400" b="1" dirty="0">
              <a:solidFill>
                <a:srgbClr val="EFD1A9"/>
              </a:solidFill>
              <a:effectLst/>
              <a:latin typeface="Times New Roman" panose="02020603050405020304" pitchFamily="18" charset="0"/>
              <a:ea typeface="Calibri" panose="020F0502020204030204" pitchFamily="34" charset="0"/>
            </a:endParaRPr>
          </a:p>
        </p:txBody>
      </p:sp>
      <p:sp>
        <p:nvSpPr>
          <p:cNvPr id="5" name="مستطيل 4">
            <a:extLst>
              <a:ext uri="{FF2B5EF4-FFF2-40B4-BE49-F238E27FC236}">
                <a16:creationId xmlns:a16="http://schemas.microsoft.com/office/drawing/2014/main" id="{B6174424-434E-422B-884C-6C9AAEAB09DB}"/>
              </a:ext>
            </a:extLst>
          </p:cNvPr>
          <p:cNvSpPr/>
          <p:nvPr/>
        </p:nvSpPr>
        <p:spPr>
          <a:xfrm>
            <a:off x="734084" y="2400300"/>
            <a:ext cx="16464958" cy="5185522"/>
          </a:xfrm>
          <a:prstGeom prst="rect">
            <a:avLst/>
          </a:prstGeom>
        </p:spPr>
        <p:txBody>
          <a:bodyPr wrap="square">
            <a:spAutoFit/>
          </a:bodyPr>
          <a:lstStyle/>
          <a:p>
            <a:pPr indent="457200">
              <a:lnSpc>
                <a:spcPct val="150000"/>
              </a:lnSpc>
              <a:spcAft>
                <a:spcPts val="0"/>
              </a:spcAft>
            </a:pPr>
            <a:endParaRPr lang="en-US" sz="2800" b="1" dirty="0">
              <a:solidFill>
                <a:schemeClr val="bg1">
                  <a:lumMod val="95000"/>
                </a:schemeClr>
              </a:solidFill>
              <a:latin typeface="Times New Roman" panose="02020603050405020304" pitchFamily="18" charset="0"/>
              <a:ea typeface="Times New Roman" panose="02020603050405020304" pitchFamily="18" charset="0"/>
              <a:cs typeface="+mj-cs"/>
            </a:endParaRPr>
          </a:p>
          <a:p>
            <a:pPr indent="457200">
              <a:lnSpc>
                <a:spcPct val="150000"/>
              </a:lnSpc>
              <a:spcAft>
                <a:spcPts val="0"/>
              </a:spcAft>
            </a:pPr>
            <a:endParaRPr lang="ar-SA" sz="2800" b="1" dirty="0">
              <a:solidFill>
                <a:schemeClr val="bg1">
                  <a:lumMod val="95000"/>
                </a:schemeClr>
              </a:solidFill>
              <a:latin typeface="Times New Roman" panose="02020603050405020304" pitchFamily="18" charset="0"/>
              <a:ea typeface="Times New Roman" panose="02020603050405020304" pitchFamily="18" charset="0"/>
              <a:cs typeface="+mj-cs"/>
            </a:endParaRPr>
          </a:p>
          <a:p>
            <a:pPr marL="0" marR="0" indent="360045" algn="just">
              <a:lnSpc>
                <a:spcPct val="150000"/>
              </a:lnSpc>
              <a:spcBef>
                <a:spcPts val="0"/>
              </a:spcBef>
              <a:spcAft>
                <a:spcPts val="0"/>
              </a:spcAft>
            </a:pPr>
            <a:r>
              <a:rPr lang="en-US" sz="2800" b="1" dirty="0">
                <a:solidFill>
                  <a:srgbClr val="EA8B61"/>
                </a:solidFill>
                <a:cs typeface="+mj-cs"/>
              </a:rPr>
              <a:t>The main purpose for this project was to develop a small hotel reservation application for android platform to help visitors in booking and paying for their choosing hotel. The project starts with the fourth main development phases (system analysis, system design, system implementation, and system testing and maintenance). The project results an easy to use application with a simple interface and the educational purpose was also achieved.</a:t>
            </a:r>
          </a:p>
          <a:p>
            <a:pPr indent="457200">
              <a:lnSpc>
                <a:spcPct val="150000"/>
              </a:lnSpc>
              <a:spcAft>
                <a:spcPts val="0"/>
              </a:spcAft>
            </a:pPr>
            <a:endParaRPr lang="en-US" sz="2800" dirty="0">
              <a:solidFill>
                <a:schemeClr val="bg1">
                  <a:lumMod val="95000"/>
                </a:schemeClr>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772617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5C930B2-9A23-43A5-81A5-51D4793E3DB3}"/>
              </a:ext>
            </a:extLst>
          </p:cNvPr>
          <p:cNvPicPr>
            <a:picLocks noChangeAspect="1"/>
          </p:cNvPicPr>
          <p:nvPr/>
        </p:nvPicPr>
        <p:blipFill rotWithShape="1">
          <a:blip r:embed="rId2"/>
          <a:srcRect l="-2457" t="55963" r="26760"/>
          <a:stretch/>
        </p:blipFill>
        <p:spPr>
          <a:xfrm>
            <a:off x="5088717" y="-419100"/>
            <a:ext cx="13427883" cy="7815906"/>
          </a:xfrm>
          <a:prstGeom prst="rect">
            <a:avLst/>
          </a:prstGeom>
        </p:spPr>
      </p:pic>
      <p:sp>
        <p:nvSpPr>
          <p:cNvPr id="3" name="TextBox 3"/>
          <p:cNvSpPr txBox="1"/>
          <p:nvPr/>
        </p:nvSpPr>
        <p:spPr>
          <a:xfrm>
            <a:off x="2055511" y="8473776"/>
            <a:ext cx="6250896" cy="500137"/>
          </a:xfrm>
          <a:prstGeom prst="rect">
            <a:avLst/>
          </a:prstGeom>
        </p:spPr>
        <p:txBody>
          <a:bodyPr lIns="0" tIns="0" rIns="0" bIns="0" rtlCol="0" anchor="t">
            <a:spAutoFit/>
          </a:bodyPr>
          <a:lstStyle/>
          <a:p>
            <a:pPr marL="0" marR="0" lvl="0" indent="0" algn="l" defTabSz="914400" rtl="0" eaLnBrk="1" fontAlgn="auto" latinLnBrk="0" hangingPunct="1">
              <a:lnSpc>
                <a:spcPts val="3919"/>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2B335C"/>
                </a:solidFill>
                <a:effectLst/>
                <a:uLnTx/>
                <a:uFillTx/>
                <a:latin typeface="Muli Regular Bold"/>
                <a:ea typeface="+mn-ea"/>
                <a:cs typeface="+mn-cs"/>
              </a:rPr>
              <a:t>INTRODUCTION</a:t>
            </a:r>
          </a:p>
        </p:txBody>
      </p:sp>
      <p:pic>
        <p:nvPicPr>
          <p:cNvPr id="9" name="Picture 8">
            <a:extLst>
              <a:ext uri="{FF2B5EF4-FFF2-40B4-BE49-F238E27FC236}">
                <a16:creationId xmlns:a16="http://schemas.microsoft.com/office/drawing/2014/main" id="{98F1F998-50B6-42DF-A312-533EC2852FD5}"/>
              </a:ext>
            </a:extLst>
          </p:cNvPr>
          <p:cNvPicPr>
            <a:picLocks noChangeAspect="1"/>
          </p:cNvPicPr>
          <p:nvPr/>
        </p:nvPicPr>
        <p:blipFill rotWithShape="1">
          <a:blip r:embed="rId3"/>
          <a:srcRect l="49867" t="-133" b="-133"/>
          <a:stretch/>
        </p:blipFill>
        <p:spPr>
          <a:xfrm>
            <a:off x="1054794" y="8252579"/>
            <a:ext cx="457440" cy="914880"/>
          </a:xfrm>
          <a:prstGeom prst="rect">
            <a:avLst/>
          </a:prstGeom>
        </p:spPr>
      </p:pic>
    </p:spTree>
    <p:extLst>
      <p:ext uri="{BB962C8B-B14F-4D97-AF65-F5344CB8AC3E}">
        <p14:creationId xmlns:p14="http://schemas.microsoft.com/office/powerpoint/2010/main" val="8088164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1E9D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142391C-38B2-4D34-886D-7222FA5D9D80}"/>
              </a:ext>
            </a:extLst>
          </p:cNvPr>
          <p:cNvPicPr>
            <a:picLocks noChangeAspect="1"/>
          </p:cNvPicPr>
          <p:nvPr/>
        </p:nvPicPr>
        <p:blipFill rotWithShape="1">
          <a:blip r:embed="rId2"/>
          <a:srcRect l="49867" t="-133" b="-133"/>
          <a:stretch/>
        </p:blipFill>
        <p:spPr>
          <a:xfrm>
            <a:off x="533401" y="876300"/>
            <a:ext cx="762000" cy="1066800"/>
          </a:xfrm>
          <a:prstGeom prst="rect">
            <a:avLst/>
          </a:prstGeom>
        </p:spPr>
      </p:pic>
      <p:sp>
        <p:nvSpPr>
          <p:cNvPr id="6" name="مستطيل 5">
            <a:extLst>
              <a:ext uri="{FF2B5EF4-FFF2-40B4-BE49-F238E27FC236}">
                <a16:creationId xmlns:a16="http://schemas.microsoft.com/office/drawing/2014/main" id="{41F30957-4D47-4C9D-A3E5-096BDC58F493}"/>
              </a:ext>
            </a:extLst>
          </p:cNvPr>
          <p:cNvSpPr/>
          <p:nvPr/>
        </p:nvSpPr>
        <p:spPr>
          <a:xfrm>
            <a:off x="1447800" y="495300"/>
            <a:ext cx="4361387" cy="1240276"/>
          </a:xfrm>
          <a:prstGeom prst="rect">
            <a:avLst/>
          </a:prstGeom>
        </p:spPr>
        <p:txBody>
          <a:bodyPr wrap="none">
            <a:spAutoFit/>
          </a:bodyPr>
          <a:lstStyle/>
          <a:p>
            <a:pPr marR="0" lvl="1">
              <a:lnSpc>
                <a:spcPct val="200000"/>
              </a:lnSpc>
              <a:spcBef>
                <a:spcPts val="1000"/>
              </a:spcBef>
              <a:spcAft>
                <a:spcPts val="0"/>
              </a:spcAft>
            </a:pPr>
            <a:r>
              <a:rPr lang="en-GB" sz="4400" b="1" dirty="0">
                <a:solidFill>
                  <a:srgbClr val="2B335C"/>
                </a:solidFill>
                <a:latin typeface="Times New Roman" panose="02020603050405020304" pitchFamily="18" charset="0"/>
              </a:rPr>
              <a:t>Goals Achieved</a:t>
            </a:r>
            <a:endParaRPr lang="en-US" sz="4400" b="1" dirty="0">
              <a:solidFill>
                <a:srgbClr val="2B335C"/>
              </a:solidFill>
              <a:latin typeface="Times New Roman" panose="02020603050405020304" pitchFamily="18" charset="0"/>
            </a:endParaRPr>
          </a:p>
        </p:txBody>
      </p:sp>
      <p:sp>
        <p:nvSpPr>
          <p:cNvPr id="11" name="مستطيل 10">
            <a:extLst>
              <a:ext uri="{FF2B5EF4-FFF2-40B4-BE49-F238E27FC236}">
                <a16:creationId xmlns:a16="http://schemas.microsoft.com/office/drawing/2014/main" id="{2A29DE8E-243E-41B7-A9E6-777903DC6864}"/>
              </a:ext>
            </a:extLst>
          </p:cNvPr>
          <p:cNvSpPr/>
          <p:nvPr/>
        </p:nvSpPr>
        <p:spPr>
          <a:xfrm>
            <a:off x="533401" y="3075001"/>
            <a:ext cx="14935200" cy="6340197"/>
          </a:xfrm>
          <a:prstGeom prst="rect">
            <a:avLst/>
          </a:prstGeom>
        </p:spPr>
        <p:txBody>
          <a:bodyPr wrap="square">
            <a:spAutoFit/>
          </a:bodyPr>
          <a:lstStyle/>
          <a:p>
            <a:pPr marL="0" marR="0" indent="360045">
              <a:lnSpc>
                <a:spcPct val="150000"/>
              </a:lnSpc>
              <a:spcBef>
                <a:spcPts val="0"/>
              </a:spcBef>
              <a:spcAft>
                <a:spcPts val="0"/>
              </a:spcAft>
            </a:pPr>
            <a:r>
              <a:rPr lang="en-GB" sz="2800" b="1" dirty="0">
                <a:solidFill>
                  <a:srgbClr val="EA8B61"/>
                </a:solidFill>
                <a:latin typeface="Times New Roman" panose="02020603050405020304" pitchFamily="18" charset="0"/>
              </a:rPr>
              <a:t>The main goals archived in this project was pre-decided and oriented including the following:</a:t>
            </a:r>
          </a:p>
          <a:p>
            <a:pPr marL="0" marR="0" indent="360045">
              <a:lnSpc>
                <a:spcPct val="150000"/>
              </a:lnSpc>
              <a:spcBef>
                <a:spcPts val="0"/>
              </a:spcBef>
              <a:spcAft>
                <a:spcPts val="0"/>
              </a:spcAft>
            </a:pPr>
            <a:endParaRPr lang="en-US" sz="2800" b="1" dirty="0">
              <a:solidFill>
                <a:srgbClr val="EA8B61"/>
              </a:solidFill>
              <a:latin typeface="Times New Roman" panose="02020603050405020304" pitchFamily="18" charset="0"/>
            </a:endParaRPr>
          </a:p>
          <a:p>
            <a:pPr marL="342900" marR="0" lvl="0" indent="-342900">
              <a:lnSpc>
                <a:spcPct val="150000"/>
              </a:lnSpc>
              <a:spcBef>
                <a:spcPts val="0"/>
              </a:spcBef>
              <a:spcAft>
                <a:spcPts val="0"/>
              </a:spcAft>
              <a:buClr>
                <a:srgbClr val="E88A60"/>
              </a:buClr>
              <a:buFont typeface="Wingdings" panose="05000000000000000000" pitchFamily="2" charset="2"/>
              <a:buChar char=""/>
            </a:pPr>
            <a:r>
              <a:rPr lang="en-GB" sz="2800" dirty="0">
                <a:solidFill>
                  <a:srgbClr val="2B335C"/>
                </a:solidFill>
                <a:latin typeface="Times New Roman" panose="02020603050405020304" pitchFamily="18" charset="0"/>
              </a:rPr>
              <a:t>Choosing the name and creating the logo.</a:t>
            </a:r>
            <a:endParaRPr lang="en-US" sz="2800" dirty="0">
              <a:solidFill>
                <a:srgbClr val="2B335C"/>
              </a:solidFill>
              <a:latin typeface="Times New Roman" panose="02020603050405020304" pitchFamily="18" charset="0"/>
            </a:endParaRPr>
          </a:p>
          <a:p>
            <a:pPr marL="342900" marR="0" lvl="0" indent="-342900">
              <a:lnSpc>
                <a:spcPct val="150000"/>
              </a:lnSpc>
              <a:spcBef>
                <a:spcPts val="0"/>
              </a:spcBef>
              <a:spcAft>
                <a:spcPts val="0"/>
              </a:spcAft>
              <a:buClr>
                <a:srgbClr val="E88A60"/>
              </a:buClr>
              <a:buFont typeface="Wingdings" panose="05000000000000000000" pitchFamily="2" charset="2"/>
              <a:buChar char=""/>
            </a:pPr>
            <a:r>
              <a:rPr lang="en-GB" sz="2800" dirty="0">
                <a:solidFill>
                  <a:srgbClr val="2B335C"/>
                </a:solidFill>
                <a:latin typeface="Times New Roman" panose="02020603050405020304" pitchFamily="18" charset="0"/>
              </a:rPr>
              <a:t>Dividing members tasks and project stages overtime.</a:t>
            </a:r>
            <a:endParaRPr lang="en-US" sz="2800" dirty="0">
              <a:solidFill>
                <a:srgbClr val="2B335C"/>
              </a:solidFill>
              <a:latin typeface="Times New Roman" panose="02020603050405020304" pitchFamily="18" charset="0"/>
            </a:endParaRPr>
          </a:p>
          <a:p>
            <a:pPr marL="342900" marR="0" lvl="0" indent="-342900">
              <a:lnSpc>
                <a:spcPct val="150000"/>
              </a:lnSpc>
              <a:spcBef>
                <a:spcPts val="0"/>
              </a:spcBef>
              <a:spcAft>
                <a:spcPts val="0"/>
              </a:spcAft>
              <a:buClr>
                <a:srgbClr val="E88A60"/>
              </a:buClr>
              <a:buFont typeface="Wingdings" panose="05000000000000000000" pitchFamily="2" charset="2"/>
              <a:buChar char=""/>
            </a:pPr>
            <a:r>
              <a:rPr lang="en-GB" sz="2800" dirty="0">
                <a:solidFill>
                  <a:srgbClr val="2B335C"/>
                </a:solidFill>
                <a:latin typeface="Times New Roman" panose="02020603050405020304" pitchFamily="18" charset="0"/>
              </a:rPr>
              <a:t>Introducing the project and placing its objectives and describing its benefits and functions.</a:t>
            </a:r>
            <a:endParaRPr lang="en-US" sz="2800" dirty="0">
              <a:solidFill>
                <a:srgbClr val="2B335C"/>
              </a:solidFill>
              <a:latin typeface="Times New Roman" panose="02020603050405020304" pitchFamily="18" charset="0"/>
            </a:endParaRPr>
          </a:p>
          <a:p>
            <a:pPr marL="342900" marR="0" lvl="0" indent="-342900">
              <a:lnSpc>
                <a:spcPct val="150000"/>
              </a:lnSpc>
              <a:spcBef>
                <a:spcPts val="0"/>
              </a:spcBef>
              <a:spcAft>
                <a:spcPts val="0"/>
              </a:spcAft>
              <a:buClr>
                <a:srgbClr val="E88A60"/>
              </a:buClr>
              <a:buFont typeface="Wingdings" panose="05000000000000000000" pitchFamily="2" charset="2"/>
              <a:buChar char=""/>
            </a:pPr>
            <a:r>
              <a:rPr lang="en-GB" sz="2800" dirty="0">
                <a:solidFill>
                  <a:srgbClr val="2B335C"/>
                </a:solidFill>
                <a:latin typeface="Times New Roman" panose="02020603050405020304" pitchFamily="18" charset="0"/>
              </a:rPr>
              <a:t>System analysis and use case diagram.</a:t>
            </a:r>
            <a:endParaRPr lang="en-US" sz="2800" dirty="0">
              <a:solidFill>
                <a:srgbClr val="2B335C"/>
              </a:solidFill>
              <a:latin typeface="Times New Roman" panose="02020603050405020304" pitchFamily="18" charset="0"/>
            </a:endParaRPr>
          </a:p>
          <a:p>
            <a:pPr marL="342900" marR="0" lvl="0" indent="-342900">
              <a:lnSpc>
                <a:spcPct val="150000"/>
              </a:lnSpc>
              <a:spcBef>
                <a:spcPts val="0"/>
              </a:spcBef>
              <a:spcAft>
                <a:spcPts val="0"/>
              </a:spcAft>
              <a:buClr>
                <a:srgbClr val="E88A60"/>
              </a:buClr>
              <a:buFont typeface="Wingdings" panose="05000000000000000000" pitchFamily="2" charset="2"/>
              <a:buChar char=""/>
            </a:pPr>
            <a:r>
              <a:rPr lang="en-GB" sz="2800" dirty="0">
                <a:solidFill>
                  <a:srgbClr val="2B335C"/>
                </a:solidFill>
                <a:latin typeface="Times New Roman" panose="02020603050405020304" pitchFamily="18" charset="0"/>
              </a:rPr>
              <a:t>System design with the structural and dynamic views.</a:t>
            </a:r>
            <a:endParaRPr lang="en-US" sz="2800" dirty="0">
              <a:solidFill>
                <a:srgbClr val="2B335C"/>
              </a:solidFill>
              <a:latin typeface="Times New Roman" panose="02020603050405020304" pitchFamily="18" charset="0"/>
            </a:endParaRPr>
          </a:p>
          <a:p>
            <a:pPr marL="342900" marR="0" lvl="0" indent="-342900">
              <a:lnSpc>
                <a:spcPct val="150000"/>
              </a:lnSpc>
              <a:spcBef>
                <a:spcPts val="0"/>
              </a:spcBef>
              <a:spcAft>
                <a:spcPts val="0"/>
              </a:spcAft>
              <a:buClr>
                <a:srgbClr val="E88A60"/>
              </a:buClr>
              <a:buFont typeface="Wingdings" panose="05000000000000000000" pitchFamily="2" charset="2"/>
              <a:buChar char=""/>
            </a:pPr>
            <a:r>
              <a:rPr lang="en-GB" sz="2800" dirty="0">
                <a:solidFill>
                  <a:srgbClr val="2B335C"/>
                </a:solidFill>
                <a:latin typeface="Times New Roman" panose="02020603050405020304" pitchFamily="18" charset="0"/>
              </a:rPr>
              <a:t>System implementation (front end and backend).</a:t>
            </a:r>
            <a:endParaRPr lang="en-US" sz="2800" dirty="0">
              <a:solidFill>
                <a:srgbClr val="2B335C"/>
              </a:solidFill>
              <a:latin typeface="Times New Roman" panose="02020603050405020304" pitchFamily="18" charset="0"/>
            </a:endParaRPr>
          </a:p>
          <a:p>
            <a:pPr marL="342900" marR="0" lvl="0" indent="-342900">
              <a:lnSpc>
                <a:spcPct val="150000"/>
              </a:lnSpc>
              <a:spcBef>
                <a:spcPts val="0"/>
              </a:spcBef>
              <a:spcAft>
                <a:spcPts val="0"/>
              </a:spcAft>
              <a:buClr>
                <a:srgbClr val="E88A60"/>
              </a:buClr>
              <a:buFont typeface="Wingdings" panose="05000000000000000000" pitchFamily="2" charset="2"/>
              <a:buChar char=""/>
            </a:pPr>
            <a:r>
              <a:rPr lang="en-GB" sz="2800" dirty="0">
                <a:solidFill>
                  <a:srgbClr val="2B335C"/>
                </a:solidFill>
                <a:latin typeface="Times New Roman" panose="02020603050405020304" pitchFamily="18" charset="0"/>
              </a:rPr>
              <a:t>System testing for all possible inputs.</a:t>
            </a:r>
            <a:endParaRPr lang="en-US" sz="2800" dirty="0">
              <a:solidFill>
                <a:srgbClr val="2B335C"/>
              </a:solidFill>
              <a:latin typeface="Times New Roman" panose="02020603050405020304" pitchFamily="18" charset="0"/>
            </a:endParaRPr>
          </a:p>
          <a:p>
            <a:pPr marL="342900" lvl="0" indent="-342900">
              <a:spcAft>
                <a:spcPts val="0"/>
              </a:spcAft>
              <a:buClr>
                <a:srgbClr val="E88A60"/>
              </a:buClr>
              <a:buFont typeface="Wingdings" panose="05000000000000000000" pitchFamily="2" charset="2"/>
              <a:buChar char=""/>
            </a:pPr>
            <a:endParaRPr lang="en-US" sz="2800" dirty="0">
              <a:solidFill>
                <a:srgbClr val="2B335C"/>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2197936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B335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24EC25B-05C7-4F64-91C9-89FB4E95680D}"/>
              </a:ext>
            </a:extLst>
          </p:cNvPr>
          <p:cNvPicPr>
            <a:picLocks noChangeAspect="1"/>
          </p:cNvPicPr>
          <p:nvPr/>
        </p:nvPicPr>
        <p:blipFill rotWithShape="1">
          <a:blip r:embed="rId2"/>
          <a:srcRect l="8404" r="13761" b="56590"/>
          <a:stretch/>
        </p:blipFill>
        <p:spPr>
          <a:xfrm rot="13166512">
            <a:off x="10929932" y="-1876107"/>
            <a:ext cx="10158047" cy="5665335"/>
          </a:xfrm>
          <a:prstGeom prst="rect">
            <a:avLst/>
          </a:prstGeom>
        </p:spPr>
      </p:pic>
      <p:pic>
        <p:nvPicPr>
          <p:cNvPr id="7" name="Picture 7"/>
          <p:cNvPicPr>
            <a:picLocks noChangeAspect="1"/>
          </p:cNvPicPr>
          <p:nvPr/>
        </p:nvPicPr>
        <p:blipFill>
          <a:blip r:embed="rId3"/>
          <a:srcRect/>
          <a:stretch>
            <a:fillRect/>
          </a:stretch>
        </p:blipFill>
        <p:spPr>
          <a:xfrm rot="-5400000">
            <a:off x="156252" y="1024848"/>
            <a:ext cx="1203791" cy="601895"/>
          </a:xfrm>
          <a:prstGeom prst="rect">
            <a:avLst/>
          </a:prstGeom>
        </p:spPr>
      </p:pic>
      <p:sp>
        <p:nvSpPr>
          <p:cNvPr id="4" name="مستطيل 3">
            <a:extLst>
              <a:ext uri="{FF2B5EF4-FFF2-40B4-BE49-F238E27FC236}">
                <a16:creationId xmlns:a16="http://schemas.microsoft.com/office/drawing/2014/main" id="{85AC3422-EBD1-4495-9AF9-F54AF1C0F1B8}"/>
              </a:ext>
            </a:extLst>
          </p:cNvPr>
          <p:cNvSpPr/>
          <p:nvPr/>
        </p:nvSpPr>
        <p:spPr>
          <a:xfrm>
            <a:off x="786722" y="495300"/>
            <a:ext cx="3807196" cy="1240276"/>
          </a:xfrm>
          <a:prstGeom prst="rect">
            <a:avLst/>
          </a:prstGeom>
        </p:spPr>
        <p:txBody>
          <a:bodyPr wrap="none">
            <a:spAutoFit/>
          </a:bodyPr>
          <a:lstStyle/>
          <a:p>
            <a:pPr lvl="1">
              <a:lnSpc>
                <a:spcPct val="200000"/>
              </a:lnSpc>
              <a:spcBef>
                <a:spcPts val="1000"/>
              </a:spcBef>
              <a:spcAft>
                <a:spcPts val="0"/>
              </a:spcAft>
            </a:pPr>
            <a:r>
              <a:rPr lang="en-GB" sz="4400" b="1" dirty="0">
                <a:solidFill>
                  <a:srgbClr val="EFD1A9"/>
                </a:solidFill>
                <a:latin typeface="Times New Roman" panose="02020603050405020304" pitchFamily="18" charset="0"/>
                <a:ea typeface="Calibri" panose="020F0502020204030204" pitchFamily="34" charset="0"/>
              </a:rPr>
              <a:t>Future Work</a:t>
            </a:r>
            <a:endParaRPr lang="en-US" sz="4400" b="1" dirty="0">
              <a:solidFill>
                <a:srgbClr val="EFD1A9"/>
              </a:solidFill>
              <a:effectLst/>
              <a:latin typeface="Times New Roman" panose="02020603050405020304" pitchFamily="18" charset="0"/>
              <a:ea typeface="Calibri" panose="020F0502020204030204" pitchFamily="34" charset="0"/>
            </a:endParaRPr>
          </a:p>
        </p:txBody>
      </p:sp>
      <p:sp>
        <p:nvSpPr>
          <p:cNvPr id="5" name="مستطيل 4">
            <a:extLst>
              <a:ext uri="{FF2B5EF4-FFF2-40B4-BE49-F238E27FC236}">
                <a16:creationId xmlns:a16="http://schemas.microsoft.com/office/drawing/2014/main" id="{B6174424-434E-422B-884C-6C9AAEAB09DB}"/>
              </a:ext>
            </a:extLst>
          </p:cNvPr>
          <p:cNvSpPr/>
          <p:nvPr/>
        </p:nvSpPr>
        <p:spPr>
          <a:xfrm>
            <a:off x="734084" y="2400300"/>
            <a:ext cx="16464958" cy="3246530"/>
          </a:xfrm>
          <a:prstGeom prst="rect">
            <a:avLst/>
          </a:prstGeom>
        </p:spPr>
        <p:txBody>
          <a:bodyPr wrap="square">
            <a:spAutoFit/>
          </a:bodyPr>
          <a:lstStyle/>
          <a:p>
            <a:pPr indent="457200">
              <a:lnSpc>
                <a:spcPct val="150000"/>
              </a:lnSpc>
              <a:spcAft>
                <a:spcPts val="0"/>
              </a:spcAft>
            </a:pPr>
            <a:endParaRPr lang="en-US" sz="2800" b="1" dirty="0">
              <a:solidFill>
                <a:schemeClr val="bg1">
                  <a:lumMod val="95000"/>
                </a:schemeClr>
              </a:solidFill>
              <a:latin typeface="Times New Roman" panose="02020603050405020304" pitchFamily="18" charset="0"/>
              <a:ea typeface="Times New Roman" panose="02020603050405020304" pitchFamily="18" charset="0"/>
              <a:cs typeface="+mj-cs"/>
            </a:endParaRPr>
          </a:p>
          <a:p>
            <a:pPr marL="0" marR="0" indent="274320" algn="just">
              <a:lnSpc>
                <a:spcPct val="150000"/>
              </a:lnSpc>
              <a:spcBef>
                <a:spcPts val="0"/>
              </a:spcBef>
              <a:spcAft>
                <a:spcPts val="0"/>
              </a:spcAft>
            </a:pPr>
            <a:r>
              <a:rPr lang="en-US" sz="2800" b="1" dirty="0">
                <a:solidFill>
                  <a:srgbClr val="EA8B61"/>
                </a:solidFill>
                <a:cs typeface="+mj-cs"/>
              </a:rPr>
              <a:t>For the future improvements, the application is going to support all platforms other than android, and the hotel owner would be able to sign in as a user and insert the hotel after admin’s permission, rather than inserting hotels by the admin himself.</a:t>
            </a:r>
          </a:p>
          <a:p>
            <a:pPr indent="457200">
              <a:lnSpc>
                <a:spcPct val="150000"/>
              </a:lnSpc>
              <a:spcAft>
                <a:spcPts val="0"/>
              </a:spcAft>
            </a:pPr>
            <a:endParaRPr lang="en-US" sz="2800" dirty="0">
              <a:solidFill>
                <a:schemeClr val="bg1">
                  <a:lumMod val="95000"/>
                </a:schemeClr>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4847396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B335C"/>
        </a:solidFill>
        <a:effectLst/>
      </p:bgPr>
    </p:bg>
    <p:spTree>
      <p:nvGrpSpPr>
        <p:cNvPr id="1" name=""/>
        <p:cNvGrpSpPr/>
        <p:nvPr/>
      </p:nvGrpSpPr>
      <p:grpSpPr>
        <a:xfrm>
          <a:off x="0" y="0"/>
          <a:ext cx="0" cy="0"/>
          <a:chOff x="0" y="0"/>
          <a:chExt cx="0" cy="0"/>
        </a:xfrm>
      </p:grpSpPr>
      <p:sp>
        <p:nvSpPr>
          <p:cNvPr id="3" name="مربع نص 2">
            <a:extLst>
              <a:ext uri="{FF2B5EF4-FFF2-40B4-BE49-F238E27FC236}">
                <a16:creationId xmlns:a16="http://schemas.microsoft.com/office/drawing/2014/main" id="{E75AA64F-7CBC-435C-988A-169E3BAE11AC}"/>
              </a:ext>
            </a:extLst>
          </p:cNvPr>
          <p:cNvSpPr txBox="1"/>
          <p:nvPr/>
        </p:nvSpPr>
        <p:spPr>
          <a:xfrm>
            <a:off x="12344400" y="1257300"/>
            <a:ext cx="6130959" cy="433367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8100" dirty="0">
                <a:latin typeface="+mj-lt"/>
                <a:ea typeface="+mj-ea"/>
                <a:cs typeface="+mj-cs"/>
              </a:rPr>
              <a:t>Thank you </a:t>
            </a:r>
          </a:p>
        </p:txBody>
      </p:sp>
      <p:sp>
        <p:nvSpPr>
          <p:cNvPr id="8" name="Freeform: Shape 7">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10782077" cy="10287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9">
            <a:extLst>
              <a:ext uri="{FF2B5EF4-FFF2-40B4-BE49-F238E27FC236}">
                <a16:creationId xmlns:a16="http://schemas.microsoft.com/office/drawing/2014/main" id="{14BE11E9-F037-440C-BD54-256210116F25}"/>
              </a:ext>
            </a:extLst>
          </p:cNvPr>
          <p:cNvPicPr>
            <a:picLocks noChangeAspect="1"/>
          </p:cNvPicPr>
          <p:nvPr/>
        </p:nvPicPr>
        <p:blipFill rotWithShape="1">
          <a:blip r:embed="rId2"/>
          <a:srcRect t="384" r="8" b="2102"/>
          <a:stretch/>
        </p:blipFill>
        <p:spPr>
          <a:xfrm>
            <a:off x="1" y="10"/>
            <a:ext cx="10542743" cy="10286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64042736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B335C"/>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A2B10B7-CFF0-4580-A43E-BA8D636EBF5F}"/>
              </a:ext>
            </a:extLst>
          </p:cNvPr>
          <p:cNvPicPr>
            <a:picLocks noChangeAspect="1"/>
          </p:cNvPicPr>
          <p:nvPr/>
        </p:nvPicPr>
        <p:blipFill rotWithShape="1">
          <a:blip r:embed="rId3"/>
          <a:srcRect l="19640" r="11613" b="56590"/>
          <a:stretch/>
        </p:blipFill>
        <p:spPr>
          <a:xfrm rot="12600000">
            <a:off x="11448889" y="-1332061"/>
            <a:ext cx="8601652" cy="5431419"/>
          </a:xfrm>
          <a:prstGeom prst="rect">
            <a:avLst/>
          </a:prstGeom>
        </p:spPr>
      </p:pic>
      <p:sp>
        <p:nvSpPr>
          <p:cNvPr id="2" name="TextBox 2"/>
          <p:cNvSpPr txBox="1"/>
          <p:nvPr/>
        </p:nvSpPr>
        <p:spPr>
          <a:xfrm>
            <a:off x="2077281" y="3332360"/>
            <a:ext cx="6309572" cy="1322157"/>
          </a:xfrm>
          <a:prstGeom prst="rect">
            <a:avLst/>
          </a:prstGeom>
        </p:spPr>
        <p:txBody>
          <a:bodyPr lIns="0" tIns="0" rIns="0" bIns="0" rtlCol="0" anchor="t">
            <a:spAutoFit/>
          </a:bodyPr>
          <a:lstStyle/>
          <a:p>
            <a:pPr marL="0" marR="0" lvl="0" indent="0" algn="l" defTabSz="914400" rtl="0" eaLnBrk="1" fontAlgn="auto" latinLnBrk="0" hangingPunct="1">
              <a:lnSpc>
                <a:spcPts val="3359"/>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F1E9D2"/>
                </a:solidFill>
                <a:effectLst/>
                <a:uLnTx/>
                <a:uFillTx/>
                <a:latin typeface="Muli Regular Bold"/>
                <a:ea typeface="+mn-ea"/>
                <a:cs typeface="+mn-cs"/>
              </a:rPr>
              <a:t>NAME </a:t>
            </a:r>
          </a:p>
          <a:p>
            <a:pPr marL="0" marR="0" lvl="0" indent="0" algn="l" defTabSz="914400" rtl="0" eaLnBrk="1" fontAlgn="auto" latinLnBrk="0" hangingPunct="1">
              <a:lnSpc>
                <a:spcPts val="3359"/>
              </a:lnSpc>
              <a:spcBef>
                <a:spcPct val="0"/>
              </a:spcBef>
              <a:spcAft>
                <a:spcPts val="0"/>
              </a:spcAft>
              <a:buClrTx/>
              <a:buSzTx/>
              <a:buFontTx/>
              <a:buNone/>
              <a:tabLst/>
              <a:defRPr/>
            </a:pPr>
            <a:endParaRPr kumimoji="0" lang="ar-SA" sz="2399" b="0" i="0" u="none" strike="noStrike" kern="1200" cap="none" spc="0" normalizeH="0" baseline="0" noProof="0" dirty="0">
              <a:ln>
                <a:noFill/>
              </a:ln>
              <a:solidFill>
                <a:srgbClr val="F1EEEE"/>
              </a:solidFill>
              <a:effectLst/>
              <a:uLnTx/>
              <a:uFillTx/>
              <a:latin typeface="Muli Regular"/>
              <a:ea typeface="+mn-ea"/>
              <a:cs typeface="Arial" panose="020B0604020202020204" pitchFamily="34" charset="0"/>
            </a:endParaRPr>
          </a:p>
          <a:p>
            <a:pPr marL="0" marR="0" lvl="0" indent="0" algn="ctr" defTabSz="914400" rtl="0" eaLnBrk="1" fontAlgn="auto" latinLnBrk="0" hangingPunct="1">
              <a:lnSpc>
                <a:spcPts val="3359"/>
              </a:lnSpc>
              <a:spcBef>
                <a:spcPct val="0"/>
              </a:spcBef>
              <a:spcAft>
                <a:spcPts val="0"/>
              </a:spcAft>
              <a:buClrTx/>
              <a:buSzTx/>
              <a:buFontTx/>
              <a:buNone/>
              <a:tabLst/>
              <a:defRPr/>
            </a:pPr>
            <a:r>
              <a:rPr kumimoji="0" lang="ar-SA" sz="3200" b="0" i="0" u="none" strike="noStrike" kern="1200" cap="none" spc="0" normalizeH="0" baseline="0" noProof="0" dirty="0">
                <a:ln>
                  <a:noFill/>
                </a:ln>
                <a:solidFill>
                  <a:srgbClr val="EA8B61"/>
                </a:solidFill>
                <a:effectLst/>
                <a:uLnTx/>
                <a:uFillTx/>
                <a:latin typeface="Cocon® Next Arabic" panose="020A0503020102020204" pitchFamily="18" charset="-78"/>
                <a:ea typeface="Cocon® Next Arabic" panose="020A0503020102020204" pitchFamily="18" charset="-78"/>
                <a:cs typeface="Cocon® Next Arabic" panose="020A0503020102020204" pitchFamily="18" charset="-78"/>
              </a:rPr>
              <a:t>النَّزِيلُ : الضَّيفُ		</a:t>
            </a:r>
            <a:endParaRPr kumimoji="0" lang="en-US" sz="3200" b="0" i="0" u="none" strike="noStrike" kern="1200" cap="none" spc="0" normalizeH="0" baseline="0" noProof="0" dirty="0">
              <a:ln>
                <a:noFill/>
              </a:ln>
              <a:solidFill>
                <a:srgbClr val="EA8B61"/>
              </a:solidFill>
              <a:effectLst/>
              <a:uLnTx/>
              <a:uFillTx/>
              <a:latin typeface="Cocon® Next Arabic" panose="020A0503020102020204" pitchFamily="18" charset="-78"/>
              <a:ea typeface="Cocon® Next Arabic" panose="020A0503020102020204" pitchFamily="18" charset="-78"/>
              <a:cs typeface="Cocon® Next Arabic" panose="020A0503020102020204" pitchFamily="18" charset="-78"/>
            </a:endParaRPr>
          </a:p>
        </p:txBody>
      </p:sp>
      <p:pic>
        <p:nvPicPr>
          <p:cNvPr id="7" name="Picture 7"/>
          <p:cNvPicPr>
            <a:picLocks noChangeAspect="1"/>
          </p:cNvPicPr>
          <p:nvPr/>
        </p:nvPicPr>
        <p:blipFill>
          <a:blip r:embed="rId4"/>
          <a:srcRect/>
          <a:stretch>
            <a:fillRect/>
          </a:stretch>
        </p:blipFill>
        <p:spPr>
          <a:xfrm rot="-5400000">
            <a:off x="918848" y="1410575"/>
            <a:ext cx="896610" cy="448305"/>
          </a:xfrm>
          <a:prstGeom prst="rect">
            <a:avLst/>
          </a:prstGeom>
        </p:spPr>
      </p:pic>
      <p:sp>
        <p:nvSpPr>
          <p:cNvPr id="13" name="TextBox 2">
            <a:extLst>
              <a:ext uri="{FF2B5EF4-FFF2-40B4-BE49-F238E27FC236}">
                <a16:creationId xmlns:a16="http://schemas.microsoft.com/office/drawing/2014/main" id="{279A611F-0BF6-4991-A7AB-BBCC66E409E2}"/>
              </a:ext>
            </a:extLst>
          </p:cNvPr>
          <p:cNvSpPr txBox="1"/>
          <p:nvPr/>
        </p:nvSpPr>
        <p:spPr>
          <a:xfrm>
            <a:off x="2103408" y="5012435"/>
            <a:ext cx="6309572" cy="412870"/>
          </a:xfrm>
          <a:prstGeom prst="rect">
            <a:avLst/>
          </a:prstGeom>
        </p:spPr>
        <p:txBody>
          <a:bodyPr lIns="0" tIns="0" rIns="0" bIns="0" rtlCol="0" anchor="t">
            <a:spAutoFit/>
          </a:bodyPr>
          <a:lstStyle/>
          <a:p>
            <a:pPr marL="0" marR="0" lvl="1" indent="0" algn="l" defTabSz="914400" rtl="0" eaLnBrk="1" fontAlgn="auto" latinLnBrk="0" hangingPunct="1">
              <a:lnSpc>
                <a:spcPts val="3359"/>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F1E9D2"/>
                </a:solidFill>
                <a:effectLst/>
                <a:uLnTx/>
                <a:uFillTx/>
                <a:latin typeface="Muli Regular Bold"/>
                <a:ea typeface="+mn-ea"/>
                <a:cs typeface="+mn-cs"/>
              </a:rPr>
              <a:t>LOGO</a:t>
            </a:r>
          </a:p>
        </p:txBody>
      </p:sp>
      <p:pic>
        <p:nvPicPr>
          <p:cNvPr id="14" name="Picture 13">
            <a:extLst>
              <a:ext uri="{FF2B5EF4-FFF2-40B4-BE49-F238E27FC236}">
                <a16:creationId xmlns:a16="http://schemas.microsoft.com/office/drawing/2014/main" id="{0A536691-40D9-4B2B-AC45-076474B0F21D}"/>
              </a:ext>
            </a:extLst>
          </p:cNvPr>
          <p:cNvPicPr>
            <a:picLocks noChangeAspect="1"/>
          </p:cNvPicPr>
          <p:nvPr/>
        </p:nvPicPr>
        <p:blipFill>
          <a:blip r:embed="rId5"/>
          <a:stretch>
            <a:fillRect/>
          </a:stretch>
        </p:blipFill>
        <p:spPr>
          <a:xfrm>
            <a:off x="6413877" y="5998017"/>
            <a:ext cx="1202870" cy="1584267"/>
          </a:xfrm>
          <a:prstGeom prst="rect">
            <a:avLst/>
          </a:prstGeom>
        </p:spPr>
      </p:pic>
      <p:pic>
        <p:nvPicPr>
          <p:cNvPr id="15" name="Picture 14">
            <a:extLst>
              <a:ext uri="{FF2B5EF4-FFF2-40B4-BE49-F238E27FC236}">
                <a16:creationId xmlns:a16="http://schemas.microsoft.com/office/drawing/2014/main" id="{F2933382-AC8B-45C4-AE8E-A95275F8C0CC}"/>
              </a:ext>
            </a:extLst>
          </p:cNvPr>
          <p:cNvPicPr>
            <a:picLocks noChangeAspect="1"/>
          </p:cNvPicPr>
          <p:nvPr/>
        </p:nvPicPr>
        <p:blipFill>
          <a:blip r:embed="rId6"/>
          <a:stretch>
            <a:fillRect/>
          </a:stretch>
        </p:blipFill>
        <p:spPr>
          <a:xfrm>
            <a:off x="2743200" y="5932538"/>
            <a:ext cx="2143424" cy="1771897"/>
          </a:xfrm>
          <a:prstGeom prst="rect">
            <a:avLst/>
          </a:prstGeom>
        </p:spPr>
      </p:pic>
      <p:pic>
        <p:nvPicPr>
          <p:cNvPr id="16" name="Picture 15">
            <a:extLst>
              <a:ext uri="{FF2B5EF4-FFF2-40B4-BE49-F238E27FC236}">
                <a16:creationId xmlns:a16="http://schemas.microsoft.com/office/drawing/2014/main" id="{28AD0262-F3E6-4DDA-907D-D71E2ABF54D2}"/>
              </a:ext>
            </a:extLst>
          </p:cNvPr>
          <p:cNvPicPr>
            <a:picLocks noChangeAspect="1"/>
          </p:cNvPicPr>
          <p:nvPr/>
        </p:nvPicPr>
        <p:blipFill>
          <a:blip r:embed="rId7"/>
          <a:stretch>
            <a:fillRect/>
          </a:stretch>
        </p:blipFill>
        <p:spPr>
          <a:xfrm>
            <a:off x="9120051" y="6199517"/>
            <a:ext cx="2124371" cy="1181265"/>
          </a:xfrm>
          <a:prstGeom prst="rect">
            <a:avLst/>
          </a:prstGeom>
        </p:spPr>
      </p:pic>
      <p:pic>
        <p:nvPicPr>
          <p:cNvPr id="17" name="Picture 16" descr="Logo, icon&#10;&#10;Description automatically generated">
            <a:extLst>
              <a:ext uri="{FF2B5EF4-FFF2-40B4-BE49-F238E27FC236}">
                <a16:creationId xmlns:a16="http://schemas.microsoft.com/office/drawing/2014/main" id="{857B08F1-A1A8-40A8-AA58-E1AAE139B1B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706699" y="5875925"/>
            <a:ext cx="1389358" cy="1828447"/>
          </a:xfrm>
          <a:prstGeom prst="rect">
            <a:avLst/>
          </a:prstGeom>
        </p:spPr>
      </p:pic>
      <p:sp>
        <p:nvSpPr>
          <p:cNvPr id="18" name="TextBox 2">
            <a:extLst>
              <a:ext uri="{FF2B5EF4-FFF2-40B4-BE49-F238E27FC236}">
                <a16:creationId xmlns:a16="http://schemas.microsoft.com/office/drawing/2014/main" id="{16B98EAF-B4BB-4B9E-A493-8A3B85A0A617}"/>
              </a:ext>
            </a:extLst>
          </p:cNvPr>
          <p:cNvSpPr txBox="1"/>
          <p:nvPr/>
        </p:nvSpPr>
        <p:spPr>
          <a:xfrm>
            <a:off x="1986767" y="6790148"/>
            <a:ext cx="12800173" cy="436017"/>
          </a:xfrm>
          <a:prstGeom prst="rect">
            <a:avLst/>
          </a:prstGeom>
        </p:spPr>
        <p:txBody>
          <a:bodyPr wrap="square" lIns="0" tIns="0" rIns="0" bIns="0" rtlCol="0" anchor="t">
            <a:spAutoFit/>
          </a:bodyPr>
          <a:lstStyle/>
          <a:p>
            <a:pPr marL="0" marR="0" lvl="1" indent="0" algn="l" defTabSz="914400" rtl="0" eaLnBrk="1" fontAlgn="auto" latinLnBrk="0" hangingPunct="1">
              <a:lnSpc>
                <a:spcPts val="3359"/>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1E9D2"/>
                </a:solidFill>
                <a:effectLst/>
                <a:uLnTx/>
                <a:uFillTx/>
                <a:latin typeface="Muli Regular Bold"/>
                <a:ea typeface="+mn-ea"/>
                <a:cs typeface="+mn-cs"/>
              </a:rPr>
              <a:t>			    + 				+			    =</a:t>
            </a:r>
          </a:p>
        </p:txBody>
      </p:sp>
      <p:sp>
        <p:nvSpPr>
          <p:cNvPr id="19" name="TextBox 2">
            <a:extLst>
              <a:ext uri="{FF2B5EF4-FFF2-40B4-BE49-F238E27FC236}">
                <a16:creationId xmlns:a16="http://schemas.microsoft.com/office/drawing/2014/main" id="{10CCDACD-DCC4-42E7-B3DD-7E1DF114A79D}"/>
              </a:ext>
            </a:extLst>
          </p:cNvPr>
          <p:cNvSpPr txBox="1"/>
          <p:nvPr/>
        </p:nvSpPr>
        <p:spPr>
          <a:xfrm>
            <a:off x="3047999" y="8184204"/>
            <a:ext cx="1533825" cy="848887"/>
          </a:xfrm>
          <a:prstGeom prst="rect">
            <a:avLst/>
          </a:prstGeom>
        </p:spPr>
        <p:txBody>
          <a:bodyPr wrap="square" lIns="0" tIns="0" rIns="0" bIns="0" rtlCol="0" anchor="t">
            <a:spAutoFit/>
          </a:bodyPr>
          <a:lstStyle/>
          <a:p>
            <a:pPr marL="0" marR="0" lvl="1" indent="0" algn="l" defTabSz="914400" rtl="0" eaLnBrk="1" fontAlgn="auto" latinLnBrk="0" hangingPunct="1">
              <a:lnSpc>
                <a:spcPts val="3359"/>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F1E9D2"/>
                </a:solidFill>
                <a:effectLst/>
                <a:uLnTx/>
                <a:uFillTx/>
                <a:latin typeface="Muli Regular Bold"/>
                <a:ea typeface="+mn-ea"/>
                <a:cs typeface="+mn-cs"/>
              </a:rPr>
              <a:t>HOTELS	</a:t>
            </a:r>
          </a:p>
        </p:txBody>
      </p:sp>
      <p:sp>
        <p:nvSpPr>
          <p:cNvPr id="20" name="TextBox 2">
            <a:extLst>
              <a:ext uri="{FF2B5EF4-FFF2-40B4-BE49-F238E27FC236}">
                <a16:creationId xmlns:a16="http://schemas.microsoft.com/office/drawing/2014/main" id="{C332F3B1-E1A7-4AC6-ABEA-8F040CF4E4F4}"/>
              </a:ext>
            </a:extLst>
          </p:cNvPr>
          <p:cNvSpPr txBox="1"/>
          <p:nvPr/>
        </p:nvSpPr>
        <p:spPr>
          <a:xfrm>
            <a:off x="5834211" y="8024997"/>
            <a:ext cx="2362201" cy="1284904"/>
          </a:xfrm>
          <a:prstGeom prst="rect">
            <a:avLst/>
          </a:prstGeom>
        </p:spPr>
        <p:txBody>
          <a:bodyPr wrap="square" lIns="0" tIns="0" rIns="0" bIns="0" rtlCol="0" anchor="t">
            <a:spAutoFit/>
          </a:bodyPr>
          <a:lstStyle/>
          <a:p>
            <a:pPr marL="0" marR="0" lvl="1" indent="0" algn="ctr" defTabSz="914400" rtl="0" eaLnBrk="1" fontAlgn="auto" latinLnBrk="0" hangingPunct="1">
              <a:lnSpc>
                <a:spcPts val="3359"/>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F1E9D2"/>
                </a:solidFill>
                <a:effectLst/>
                <a:uLnTx/>
                <a:uFillTx/>
                <a:latin typeface="Muli Regular Bold"/>
                <a:ea typeface="+mn-ea"/>
                <a:cs typeface="+mn-cs"/>
              </a:rPr>
              <a:t>ANYWHERE</a:t>
            </a:r>
          </a:p>
          <a:p>
            <a:pPr marL="0" marR="0" lvl="1" indent="0" algn="ctr" defTabSz="914400" rtl="0" eaLnBrk="1" fontAlgn="auto" latinLnBrk="0" hangingPunct="1">
              <a:lnSpc>
                <a:spcPts val="3359"/>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F1E9D2"/>
                </a:solidFill>
                <a:effectLst/>
                <a:uLnTx/>
                <a:uFillTx/>
                <a:latin typeface="Muli Regular Bold"/>
                <a:ea typeface="+mn-ea"/>
                <a:cs typeface="+mn-cs"/>
              </a:rPr>
              <a:t>ANYTIME</a:t>
            </a:r>
          </a:p>
          <a:p>
            <a:pPr marL="0" marR="0" lvl="1" indent="0" algn="ctr" defTabSz="914400" rtl="0" eaLnBrk="1" fontAlgn="auto" latinLnBrk="0" hangingPunct="1">
              <a:lnSpc>
                <a:spcPts val="3359"/>
              </a:lnSpc>
              <a:spcBef>
                <a:spcPct val="0"/>
              </a:spcBef>
              <a:spcAft>
                <a:spcPts val="0"/>
              </a:spcAft>
              <a:buClrTx/>
              <a:buSzTx/>
              <a:buFontTx/>
              <a:buNone/>
              <a:tabLst/>
              <a:defRPr/>
            </a:pPr>
            <a:endParaRPr kumimoji="0" lang="en-US" sz="2800" b="0" i="0" u="none" strike="noStrike" kern="1200" cap="none" spc="0" normalizeH="0" baseline="0" noProof="0" dirty="0">
              <a:ln>
                <a:noFill/>
              </a:ln>
              <a:solidFill>
                <a:srgbClr val="F1E9D2"/>
              </a:solidFill>
              <a:effectLst/>
              <a:uLnTx/>
              <a:uFillTx/>
              <a:latin typeface="Muli Regular Bold"/>
              <a:ea typeface="+mn-ea"/>
              <a:cs typeface="+mn-cs"/>
            </a:endParaRPr>
          </a:p>
        </p:txBody>
      </p:sp>
      <p:sp>
        <p:nvSpPr>
          <p:cNvPr id="21" name="TextBox 2">
            <a:extLst>
              <a:ext uri="{FF2B5EF4-FFF2-40B4-BE49-F238E27FC236}">
                <a16:creationId xmlns:a16="http://schemas.microsoft.com/office/drawing/2014/main" id="{6CE6DB56-97E2-40C7-AD16-D2EF6143C13B}"/>
              </a:ext>
            </a:extLst>
          </p:cNvPr>
          <p:cNvSpPr txBox="1"/>
          <p:nvPr/>
        </p:nvSpPr>
        <p:spPr>
          <a:xfrm>
            <a:off x="9368947" y="8118844"/>
            <a:ext cx="1891517" cy="412870"/>
          </a:xfrm>
          <a:prstGeom prst="rect">
            <a:avLst/>
          </a:prstGeom>
        </p:spPr>
        <p:txBody>
          <a:bodyPr wrap="square" lIns="0" tIns="0" rIns="0" bIns="0" rtlCol="0" anchor="t">
            <a:spAutoFit/>
          </a:bodyPr>
          <a:lstStyle/>
          <a:p>
            <a:pPr marL="0" marR="0" lvl="1" indent="0" algn="l" defTabSz="914400" rtl="0" eaLnBrk="1" fontAlgn="auto" latinLnBrk="0" hangingPunct="1">
              <a:lnSpc>
                <a:spcPts val="3359"/>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F1E9D2"/>
                </a:solidFill>
                <a:effectLst/>
                <a:uLnTx/>
                <a:uFillTx/>
                <a:latin typeface="Muli Regular Bold"/>
                <a:ea typeface="+mn-ea"/>
                <a:cs typeface="+mn-cs"/>
              </a:rPr>
              <a:t>REVIEWS	</a:t>
            </a:r>
          </a:p>
        </p:txBody>
      </p:sp>
      <p:sp>
        <p:nvSpPr>
          <p:cNvPr id="22" name="TextBox 2">
            <a:extLst>
              <a:ext uri="{FF2B5EF4-FFF2-40B4-BE49-F238E27FC236}">
                <a16:creationId xmlns:a16="http://schemas.microsoft.com/office/drawing/2014/main" id="{A0018550-28FE-414F-96F5-73DE0B90B66A}"/>
              </a:ext>
            </a:extLst>
          </p:cNvPr>
          <p:cNvSpPr txBox="1"/>
          <p:nvPr/>
        </p:nvSpPr>
        <p:spPr>
          <a:xfrm>
            <a:off x="2135272" y="1459623"/>
            <a:ext cx="13104728" cy="1600438"/>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F1E9D2"/>
                </a:solidFill>
                <a:effectLst/>
                <a:uLnTx/>
                <a:uFillTx/>
                <a:latin typeface="Muli Regular Bold"/>
                <a:ea typeface="+mn-ea"/>
                <a:cs typeface="+mn-cs"/>
              </a:rPr>
              <a:t>IDEA </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F1E9D2"/>
              </a:solidFill>
              <a:effectLst/>
              <a:uLnTx/>
              <a:uFillTx/>
              <a:latin typeface="Muli Regular Bold"/>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A8B61"/>
                </a:solidFill>
                <a:effectLst/>
                <a:uLnTx/>
                <a:uFillTx/>
                <a:latin typeface="Cocon® Next Arabic" panose="020A0503020102020204" pitchFamily="18" charset="-78"/>
                <a:ea typeface="Cocon® Next Arabic" panose="020A0503020102020204" pitchFamily="18" charset="-78"/>
                <a:cs typeface="Cocon® Next Arabic" panose="020A0503020102020204" pitchFamily="18" charset="-78"/>
              </a:rPr>
              <a:t>a hotel reservation application that aims to deliver easy to use, fast booking experience.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E9D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A60DFA2-1325-4899-AF50-9B57551C3B07}"/>
              </a:ext>
            </a:extLst>
          </p:cNvPr>
          <p:cNvPicPr>
            <a:picLocks noChangeAspect="1"/>
          </p:cNvPicPr>
          <p:nvPr/>
        </p:nvPicPr>
        <p:blipFill rotWithShape="1">
          <a:blip r:embed="rId2"/>
          <a:srcRect l="49867" t="-133" b="-133"/>
          <a:stretch/>
        </p:blipFill>
        <p:spPr>
          <a:xfrm>
            <a:off x="1027489" y="1152313"/>
            <a:ext cx="457440" cy="914880"/>
          </a:xfrm>
          <a:prstGeom prst="rect">
            <a:avLst/>
          </a:prstGeom>
        </p:spPr>
      </p:pic>
      <p:sp>
        <p:nvSpPr>
          <p:cNvPr id="3" name="TextBox 3"/>
          <p:cNvSpPr txBox="1"/>
          <p:nvPr/>
        </p:nvSpPr>
        <p:spPr>
          <a:xfrm>
            <a:off x="1922581" y="1019175"/>
            <a:ext cx="13165019" cy="2356735"/>
          </a:xfrm>
          <a:prstGeom prst="rect">
            <a:avLst/>
          </a:prstGeom>
        </p:spPr>
        <p:txBody>
          <a:bodyPr wrap="square" lIns="0" tIns="0" rIns="0" bIns="0" rtlCol="0" anchor="t">
            <a:spAutoFit/>
          </a:bodyPr>
          <a:lstStyle/>
          <a:p>
            <a:pPr marL="0" marR="0" lvl="0" indent="0" algn="l" defTabSz="914400" rtl="0" eaLnBrk="1" fontAlgn="auto" latinLnBrk="0" hangingPunct="1">
              <a:lnSpc>
                <a:spcPts val="96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2B335C"/>
                </a:solidFill>
                <a:effectLst/>
                <a:uLnTx/>
                <a:uFillTx/>
                <a:latin typeface="Muli Black"/>
                <a:ea typeface="+mn-ea"/>
                <a:cs typeface="+mn-cs"/>
              </a:rPr>
              <a:t>PROJECT OBJECTIVES</a:t>
            </a:r>
          </a:p>
          <a:p>
            <a:pPr marL="0" marR="0" lvl="0" indent="0" algn="l" defTabSz="914400" rtl="0" eaLnBrk="1" fontAlgn="auto" latinLnBrk="0" hangingPunct="1">
              <a:lnSpc>
                <a:spcPts val="96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2B335C"/>
                </a:solidFill>
                <a:effectLst/>
                <a:uLnTx/>
                <a:uFillTx/>
                <a:latin typeface="Muli Black"/>
                <a:ea typeface="+mn-ea"/>
                <a:cs typeface="+mn-cs"/>
              </a:rPr>
              <a:t> </a:t>
            </a:r>
          </a:p>
        </p:txBody>
      </p:sp>
      <p:grpSp>
        <p:nvGrpSpPr>
          <p:cNvPr id="4" name="Group 4"/>
          <p:cNvGrpSpPr/>
          <p:nvPr/>
        </p:nvGrpSpPr>
        <p:grpSpPr>
          <a:xfrm>
            <a:off x="2133600" y="3839132"/>
            <a:ext cx="12432652" cy="2495339"/>
            <a:chOff x="0" y="-1088696"/>
            <a:chExt cx="11536377" cy="3327119"/>
          </a:xfrm>
        </p:grpSpPr>
        <p:sp>
          <p:nvSpPr>
            <p:cNvPr id="5" name="TextBox 5"/>
            <p:cNvSpPr txBox="1"/>
            <p:nvPr/>
          </p:nvSpPr>
          <p:spPr>
            <a:xfrm>
              <a:off x="2718893" y="-1088696"/>
              <a:ext cx="8817484" cy="2615162"/>
            </a:xfrm>
            <a:prstGeom prst="rect">
              <a:avLst/>
            </a:prstGeom>
          </p:spPr>
          <p:txBody>
            <a:bodyPr lIns="0" tIns="0" rIns="0" bIns="0" rtlCol="0" anchor="t">
              <a:spAutoFit/>
            </a:bodyPr>
            <a:lstStyle/>
            <a:p>
              <a:pPr marL="0" marR="0" lvl="0" indent="0" algn="l" defTabSz="914400" rtl="0" eaLnBrk="1" fontAlgn="auto" latinLnBrk="0" hangingPunct="1">
                <a:lnSpc>
                  <a:spcPts val="3919"/>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2B335C"/>
                  </a:solidFill>
                  <a:effectLst/>
                  <a:uLnTx/>
                  <a:uFillTx/>
                  <a:latin typeface="Muli Regular Bold"/>
                  <a:ea typeface="+mn-ea"/>
                  <a:cs typeface="+mn-cs"/>
                </a:rPr>
                <a:t>To </a:t>
              </a:r>
              <a:r>
                <a:rPr kumimoji="0" lang="en-US" sz="2800" b="0" i="0" u="none" strike="noStrike" kern="1200" cap="none" spc="0" normalizeH="0" baseline="0" noProof="0" dirty="0">
                  <a:ln>
                    <a:noFill/>
                  </a:ln>
                  <a:solidFill>
                    <a:srgbClr val="EA8B61"/>
                  </a:solidFill>
                  <a:effectLst/>
                  <a:uLnTx/>
                  <a:uFillTx/>
                  <a:latin typeface="Muli Regular Bold"/>
                  <a:ea typeface="+mn-ea"/>
                  <a:cs typeface="+mn-cs"/>
                </a:rPr>
                <a:t>develop</a:t>
              </a:r>
              <a:r>
                <a:rPr kumimoji="0" lang="en-US" sz="2800" b="0" i="0" u="none" strike="noStrike" kern="1200" cap="none" spc="0" normalizeH="0" baseline="0" noProof="0" dirty="0">
                  <a:ln>
                    <a:noFill/>
                  </a:ln>
                  <a:solidFill>
                    <a:srgbClr val="2B335C"/>
                  </a:solidFill>
                  <a:effectLst/>
                  <a:uLnTx/>
                  <a:uFillTx/>
                  <a:latin typeface="Muli Regular Bold"/>
                  <a:ea typeface="+mn-ea"/>
                  <a:cs typeface="+mn-cs"/>
                </a:rPr>
                <a:t> a mobile application that allows the user to search for a hotel room and book it or cancel a reservation online at any time.</a:t>
              </a:r>
            </a:p>
          </p:txBody>
        </p:sp>
        <p:sp>
          <p:nvSpPr>
            <p:cNvPr id="6" name="TextBox 6"/>
            <p:cNvSpPr txBox="1"/>
            <p:nvPr/>
          </p:nvSpPr>
          <p:spPr>
            <a:xfrm>
              <a:off x="0" y="1704344"/>
              <a:ext cx="8817484" cy="534079"/>
            </a:xfrm>
            <a:prstGeom prst="rect">
              <a:avLst/>
            </a:prstGeom>
          </p:spPr>
          <p:txBody>
            <a:bodyPr lIns="0" tIns="0" rIns="0" bIns="0" rtlCol="0" anchor="t">
              <a:spAutoFit/>
            </a:bodyPr>
            <a:lstStyle/>
            <a:p>
              <a:pPr marL="0" marR="0" lvl="0" indent="0" algn="l" defTabSz="914400" rtl="0" eaLnBrk="1" fontAlgn="auto" latinLnBrk="0" hangingPunct="1">
                <a:lnSpc>
                  <a:spcPts val="3359"/>
                </a:lnSpc>
                <a:spcBef>
                  <a:spcPct val="0"/>
                </a:spcBef>
                <a:spcAft>
                  <a:spcPts val="0"/>
                </a:spcAft>
                <a:buClrTx/>
                <a:buSzTx/>
                <a:buFontTx/>
                <a:buNone/>
                <a:tabLst/>
                <a:defRPr/>
              </a:pPr>
              <a:endParaRPr kumimoji="0" lang="en-US" sz="2399" b="0" i="0" u="none" strike="noStrike" kern="1200" cap="none" spc="0" normalizeH="0" baseline="0" noProof="0" dirty="0">
                <a:ln>
                  <a:noFill/>
                </a:ln>
                <a:solidFill>
                  <a:srgbClr val="2B335C"/>
                </a:solidFill>
                <a:effectLst/>
                <a:uLnTx/>
                <a:uFillTx/>
                <a:latin typeface="Muli Regular"/>
                <a:ea typeface="+mn-ea"/>
                <a:cs typeface="+mn-cs"/>
              </a:endParaRPr>
            </a:p>
          </p:txBody>
        </p:sp>
      </p:grpSp>
      <p:grpSp>
        <p:nvGrpSpPr>
          <p:cNvPr id="11" name="Group 4">
            <a:extLst>
              <a:ext uri="{FF2B5EF4-FFF2-40B4-BE49-F238E27FC236}">
                <a16:creationId xmlns:a16="http://schemas.microsoft.com/office/drawing/2014/main" id="{816732EF-3EDB-47E7-B0E3-9673D54774E9}"/>
              </a:ext>
            </a:extLst>
          </p:cNvPr>
          <p:cNvGrpSpPr/>
          <p:nvPr/>
        </p:nvGrpSpPr>
        <p:grpSpPr>
          <a:xfrm>
            <a:off x="397932" y="6446188"/>
            <a:ext cx="14168319" cy="1861793"/>
            <a:chOff x="0" y="-243968"/>
            <a:chExt cx="15029307" cy="2482391"/>
          </a:xfrm>
        </p:grpSpPr>
        <p:sp>
          <p:nvSpPr>
            <p:cNvPr id="12" name="TextBox 5">
              <a:extLst>
                <a:ext uri="{FF2B5EF4-FFF2-40B4-BE49-F238E27FC236}">
                  <a16:creationId xmlns:a16="http://schemas.microsoft.com/office/drawing/2014/main" id="{730A86AE-8B21-4FE3-AC6D-1D52F717741A}"/>
                </a:ext>
              </a:extLst>
            </p:cNvPr>
            <p:cNvSpPr txBox="1"/>
            <p:nvPr/>
          </p:nvSpPr>
          <p:spPr>
            <a:xfrm>
              <a:off x="4949327" y="-243968"/>
              <a:ext cx="10079980" cy="1948312"/>
            </a:xfrm>
            <a:prstGeom prst="rect">
              <a:avLst/>
            </a:prstGeom>
          </p:spPr>
          <p:txBody>
            <a:bodyPr wrap="square" lIns="0" tIns="0" rIns="0" bIns="0" rtlCol="0" anchor="t">
              <a:spAutoFit/>
            </a:bodyPr>
            <a:lstStyle/>
            <a:p>
              <a:pPr marL="0" marR="0" lvl="0" indent="0" algn="l" defTabSz="914400" rtl="0" eaLnBrk="1" fontAlgn="auto" latinLnBrk="0" hangingPunct="1">
                <a:lnSpc>
                  <a:spcPts val="3919"/>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2B335C"/>
                  </a:solidFill>
                  <a:effectLst/>
                  <a:uLnTx/>
                  <a:uFillTx/>
                  <a:latin typeface="Muli Regular Bold"/>
                  <a:ea typeface="+mn-ea"/>
                  <a:cs typeface="+mn-cs"/>
                </a:rPr>
                <a:t>To </a:t>
              </a:r>
              <a:r>
                <a:rPr kumimoji="0" lang="en-US" sz="2800" b="0" i="0" u="none" strike="noStrike" kern="1200" cap="none" spc="0" normalizeH="0" baseline="0" noProof="0" dirty="0">
                  <a:ln>
                    <a:noFill/>
                  </a:ln>
                  <a:solidFill>
                    <a:srgbClr val="EA8B61"/>
                  </a:solidFill>
                  <a:effectLst/>
                  <a:uLnTx/>
                  <a:uFillTx/>
                  <a:latin typeface="Muli Regular Bold"/>
                  <a:ea typeface="+mn-ea"/>
                  <a:cs typeface="+mn-cs"/>
                </a:rPr>
                <a:t>design</a:t>
              </a:r>
              <a:r>
                <a:rPr kumimoji="0" lang="en-US" sz="2800" b="0" i="0" u="none" strike="noStrike" kern="1200" cap="none" spc="0" normalizeH="0" baseline="0" noProof="0" dirty="0">
                  <a:ln>
                    <a:noFill/>
                  </a:ln>
                  <a:solidFill>
                    <a:srgbClr val="2B335C"/>
                  </a:solidFill>
                  <a:effectLst/>
                  <a:uLnTx/>
                  <a:uFillTx/>
                  <a:latin typeface="Muli Regular Bold"/>
                  <a:ea typeface="+mn-ea"/>
                  <a:cs typeface="+mn-cs"/>
                </a:rPr>
                <a:t> and </a:t>
              </a:r>
              <a:r>
                <a:rPr kumimoji="0" lang="en-US" sz="2800" b="0" i="0" u="none" strike="noStrike" kern="1200" cap="none" spc="0" normalizeH="0" baseline="0" noProof="0" dirty="0">
                  <a:ln>
                    <a:noFill/>
                  </a:ln>
                  <a:solidFill>
                    <a:srgbClr val="EA8B61"/>
                  </a:solidFill>
                  <a:effectLst/>
                  <a:uLnTx/>
                  <a:uFillTx/>
                  <a:latin typeface="Muli Regular Bold"/>
                  <a:ea typeface="+mn-ea"/>
                  <a:cs typeface="+mn-cs"/>
                </a:rPr>
                <a:t>implement</a:t>
              </a:r>
              <a:r>
                <a:rPr kumimoji="0" lang="en-US" sz="2800" b="0" i="0" u="none" strike="noStrike" kern="1200" cap="none" spc="0" normalizeH="0" baseline="0" noProof="0" dirty="0">
                  <a:ln>
                    <a:noFill/>
                  </a:ln>
                  <a:solidFill>
                    <a:srgbClr val="2B335C"/>
                  </a:solidFill>
                  <a:effectLst/>
                  <a:uLnTx/>
                  <a:uFillTx/>
                  <a:latin typeface="Muli Regular Bold"/>
                  <a:ea typeface="+mn-ea"/>
                  <a:cs typeface="+mn-cs"/>
                </a:rPr>
                <a:t> a database to integrate with the application.</a:t>
              </a:r>
            </a:p>
            <a:p>
              <a:pPr marL="0" marR="0" lvl="0" indent="0" algn="l" defTabSz="914400" rtl="0" eaLnBrk="1" fontAlgn="auto" latinLnBrk="0" hangingPunct="1">
                <a:lnSpc>
                  <a:spcPts val="3919"/>
                </a:lnSpc>
                <a:spcBef>
                  <a:spcPct val="0"/>
                </a:spcBef>
                <a:spcAft>
                  <a:spcPts val="0"/>
                </a:spcAft>
                <a:buClrTx/>
                <a:buSzTx/>
                <a:buFontTx/>
                <a:buNone/>
                <a:tabLst/>
                <a:defRPr/>
              </a:pPr>
              <a:endParaRPr kumimoji="0" lang="en-US" sz="2800" b="0" i="0" u="none" strike="noStrike" kern="1200" cap="none" spc="0" normalizeH="0" baseline="0" noProof="0" dirty="0">
                <a:ln>
                  <a:noFill/>
                </a:ln>
                <a:solidFill>
                  <a:srgbClr val="2B335C"/>
                </a:solidFill>
                <a:effectLst/>
                <a:uLnTx/>
                <a:uFillTx/>
                <a:latin typeface="Muli Regular Bold"/>
                <a:ea typeface="+mn-ea"/>
                <a:cs typeface="+mn-cs"/>
              </a:endParaRPr>
            </a:p>
          </p:txBody>
        </p:sp>
        <p:sp>
          <p:nvSpPr>
            <p:cNvPr id="13" name="TextBox 6">
              <a:extLst>
                <a:ext uri="{FF2B5EF4-FFF2-40B4-BE49-F238E27FC236}">
                  <a16:creationId xmlns:a16="http://schemas.microsoft.com/office/drawing/2014/main" id="{0749CCF6-5E78-4870-8D74-DFE461A4E20D}"/>
                </a:ext>
              </a:extLst>
            </p:cNvPr>
            <p:cNvSpPr txBox="1"/>
            <p:nvPr/>
          </p:nvSpPr>
          <p:spPr>
            <a:xfrm>
              <a:off x="0" y="1704344"/>
              <a:ext cx="8817484" cy="534079"/>
            </a:xfrm>
            <a:prstGeom prst="rect">
              <a:avLst/>
            </a:prstGeom>
          </p:spPr>
          <p:txBody>
            <a:bodyPr lIns="0" tIns="0" rIns="0" bIns="0" rtlCol="0" anchor="t">
              <a:spAutoFit/>
            </a:bodyPr>
            <a:lstStyle/>
            <a:p>
              <a:pPr marL="0" marR="0" lvl="0" indent="0" algn="l" defTabSz="914400" rtl="0" eaLnBrk="1" fontAlgn="auto" latinLnBrk="0" hangingPunct="1">
                <a:lnSpc>
                  <a:spcPts val="3359"/>
                </a:lnSpc>
                <a:spcBef>
                  <a:spcPct val="0"/>
                </a:spcBef>
                <a:spcAft>
                  <a:spcPts val="0"/>
                </a:spcAft>
                <a:buClrTx/>
                <a:buSzTx/>
                <a:buFontTx/>
                <a:buNone/>
                <a:tabLst/>
                <a:defRPr/>
              </a:pPr>
              <a:endParaRPr kumimoji="0" lang="en-US" sz="2399" b="0" i="0" u="none" strike="noStrike" kern="1200" cap="none" spc="0" normalizeH="0" baseline="0" noProof="0" dirty="0">
                <a:ln>
                  <a:noFill/>
                </a:ln>
                <a:solidFill>
                  <a:srgbClr val="2B335C"/>
                </a:solidFill>
                <a:effectLst/>
                <a:uLnTx/>
                <a:uFillTx/>
                <a:latin typeface="Muli Regular"/>
                <a:ea typeface="+mn-ea"/>
                <a:cs typeface="+mn-cs"/>
              </a:endParaRPr>
            </a:p>
          </p:txBody>
        </p:sp>
      </p:grpSp>
      <p:pic>
        <p:nvPicPr>
          <p:cNvPr id="18" name="Picture 17" descr="A picture containing icon&#10;&#10;Description automatically generated">
            <a:extLst>
              <a:ext uri="{FF2B5EF4-FFF2-40B4-BE49-F238E27FC236}">
                <a16:creationId xmlns:a16="http://schemas.microsoft.com/office/drawing/2014/main" id="{04C0961B-7AFA-4A5D-B8AE-58FC9F14C553}"/>
              </a:ext>
            </a:extLst>
          </p:cNvPr>
          <p:cNvPicPr>
            <a:picLocks noChangeAspect="1"/>
          </p:cNvPicPr>
          <p:nvPr/>
        </p:nvPicPr>
        <p:blipFill>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286000" y="5875788"/>
            <a:ext cx="2438400" cy="2438400"/>
          </a:xfrm>
          <a:prstGeom prst="rect">
            <a:avLst/>
          </a:prstGeom>
        </p:spPr>
      </p:pic>
      <p:pic>
        <p:nvPicPr>
          <p:cNvPr id="24" name="Picture 23">
            <a:extLst>
              <a:ext uri="{FF2B5EF4-FFF2-40B4-BE49-F238E27FC236}">
                <a16:creationId xmlns:a16="http://schemas.microsoft.com/office/drawing/2014/main" id="{F6A5C6A0-2A82-45EF-A989-D3C10CD9E1E7}"/>
              </a:ext>
            </a:extLst>
          </p:cNvPr>
          <p:cNvPicPr>
            <a:picLocks noChangeAspect="1"/>
          </p:cNvPicPr>
          <p:nvPr/>
        </p:nvPicPr>
        <p:blipFill>
          <a:blip r:embed="rId5">
            <a:duotone>
              <a:schemeClr val="accent6">
                <a:shade val="45000"/>
                <a:satMod val="135000"/>
              </a:schemeClr>
              <a:prstClr val="white"/>
            </a:duotone>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2933700" y="3611413"/>
            <a:ext cx="1143000" cy="181744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E9D2"/>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EE84A7AF-5D57-4EF2-86EB-0AD31D80E043}"/>
              </a:ext>
            </a:extLst>
          </p:cNvPr>
          <p:cNvPicPr>
            <a:picLocks noChangeAspect="1"/>
          </p:cNvPicPr>
          <p:nvPr/>
        </p:nvPicPr>
        <p:blipFill rotWithShape="1">
          <a:blip r:embed="rId2">
            <a:duotone>
              <a:schemeClr val="accent6">
                <a:shade val="45000"/>
                <a:satMod val="135000"/>
              </a:schemeClr>
              <a:prstClr val="white"/>
            </a:duotone>
            <a:extLst>
              <a:ext uri="{BEBA8EAE-BF5A-486C-A8C5-ECC9F3942E4B}">
                <a14:imgProps xmlns:a14="http://schemas.microsoft.com/office/drawing/2010/main">
                  <a14:imgLayer r:embed="rId3">
                    <a14:imgEffect>
                      <a14:brightnessContrast bright="40000" contrast="-20000"/>
                    </a14:imgEffect>
                  </a14:imgLayer>
                </a14:imgProps>
              </a:ext>
            </a:extLst>
          </a:blip>
          <a:srcRect l="8404" r="13761" b="56590"/>
          <a:stretch/>
        </p:blipFill>
        <p:spPr>
          <a:xfrm rot="13166512">
            <a:off x="11082330" y="-1395534"/>
            <a:ext cx="10158047" cy="5665335"/>
          </a:xfrm>
          <a:prstGeom prst="rect">
            <a:avLst/>
          </a:prstGeom>
          <a:effectLst>
            <a:glow>
              <a:schemeClr val="accent1">
                <a:alpha val="43000"/>
              </a:schemeClr>
            </a:glow>
            <a:outerShdw blurRad="50800" dist="50800" dir="5400000" sx="1000" sy="1000" algn="ctr" rotWithShape="0">
              <a:schemeClr val="accent3">
                <a:lumMod val="40000"/>
                <a:lumOff val="60000"/>
              </a:schemeClr>
            </a:outerShdw>
          </a:effectLst>
        </p:spPr>
      </p:pic>
      <p:sp>
        <p:nvSpPr>
          <p:cNvPr id="4" name="TextBox 4"/>
          <p:cNvSpPr txBox="1"/>
          <p:nvPr/>
        </p:nvSpPr>
        <p:spPr>
          <a:xfrm>
            <a:off x="5638800" y="8679707"/>
            <a:ext cx="3590073" cy="412870"/>
          </a:xfrm>
          <a:prstGeom prst="rect">
            <a:avLst/>
          </a:prstGeom>
        </p:spPr>
        <p:txBody>
          <a:bodyPr lIns="0" tIns="0" rIns="0" bIns="0" rtlCol="0" anchor="t">
            <a:spAutoFit/>
          </a:bodyPr>
          <a:lstStyle/>
          <a:p>
            <a:pPr marL="0" marR="0" lvl="0" indent="0" algn="ctr" defTabSz="914400" rtl="0" eaLnBrk="1" fontAlgn="auto" latinLnBrk="0" hangingPunct="1">
              <a:lnSpc>
                <a:spcPts val="3359"/>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262D52"/>
                </a:solidFill>
                <a:effectLst/>
                <a:uLnTx/>
                <a:uFillTx/>
                <a:latin typeface="Muli Regular"/>
                <a:ea typeface="+mn-ea"/>
                <a:cs typeface="+mn-cs"/>
              </a:rPr>
              <a:t>Informative</a:t>
            </a:r>
          </a:p>
        </p:txBody>
      </p:sp>
      <p:sp>
        <p:nvSpPr>
          <p:cNvPr id="5" name="TextBox 5"/>
          <p:cNvSpPr txBox="1"/>
          <p:nvPr/>
        </p:nvSpPr>
        <p:spPr>
          <a:xfrm>
            <a:off x="13563600" y="8719386"/>
            <a:ext cx="3590073" cy="848887"/>
          </a:xfrm>
          <a:prstGeom prst="rect">
            <a:avLst/>
          </a:prstGeom>
        </p:spPr>
        <p:txBody>
          <a:bodyPr lIns="0" tIns="0" rIns="0" bIns="0" rtlCol="0" anchor="t">
            <a:spAutoFit/>
          </a:bodyPr>
          <a:lstStyle/>
          <a:p>
            <a:pPr marL="0" marR="0" lvl="0" indent="0" algn="ctr" defTabSz="914400" rtl="0" eaLnBrk="1" fontAlgn="auto" latinLnBrk="0" hangingPunct="1">
              <a:lnSpc>
                <a:spcPts val="3359"/>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262D52"/>
                </a:solidFill>
                <a:effectLst/>
                <a:uLnTx/>
                <a:uFillTx/>
                <a:latin typeface="Muli Regular"/>
                <a:ea typeface="+mn-ea"/>
                <a:cs typeface="+mn-cs"/>
              </a:rPr>
              <a:t>Complete booking process</a:t>
            </a:r>
          </a:p>
        </p:txBody>
      </p:sp>
      <p:sp>
        <p:nvSpPr>
          <p:cNvPr id="11" name="TextBox 4">
            <a:extLst>
              <a:ext uri="{FF2B5EF4-FFF2-40B4-BE49-F238E27FC236}">
                <a16:creationId xmlns:a16="http://schemas.microsoft.com/office/drawing/2014/main" id="{6ABE4A32-3889-4FA3-BEAF-3592B30B7FCF}"/>
              </a:ext>
            </a:extLst>
          </p:cNvPr>
          <p:cNvSpPr txBox="1"/>
          <p:nvPr/>
        </p:nvSpPr>
        <p:spPr>
          <a:xfrm>
            <a:off x="2057400" y="8679707"/>
            <a:ext cx="3590073" cy="412870"/>
          </a:xfrm>
          <a:prstGeom prst="rect">
            <a:avLst/>
          </a:prstGeom>
        </p:spPr>
        <p:txBody>
          <a:bodyPr lIns="0" tIns="0" rIns="0" bIns="0" rtlCol="0" anchor="t">
            <a:spAutoFit/>
          </a:bodyPr>
          <a:lstStyle/>
          <a:p>
            <a:pPr marL="0" marR="0" lvl="0" indent="0" algn="ctr" defTabSz="914400" rtl="0" eaLnBrk="1" fontAlgn="auto" latinLnBrk="0" hangingPunct="1">
              <a:lnSpc>
                <a:spcPts val="3359"/>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262D52"/>
                </a:solidFill>
                <a:effectLst/>
                <a:uLnTx/>
                <a:uFillTx/>
                <a:latin typeface="Muli Regular"/>
                <a:ea typeface="+mn-ea"/>
                <a:cs typeface="+mn-cs"/>
              </a:rPr>
              <a:t>Ease of use</a:t>
            </a:r>
          </a:p>
        </p:txBody>
      </p:sp>
      <p:sp>
        <p:nvSpPr>
          <p:cNvPr id="16" name="TextBox 5">
            <a:extLst>
              <a:ext uri="{FF2B5EF4-FFF2-40B4-BE49-F238E27FC236}">
                <a16:creationId xmlns:a16="http://schemas.microsoft.com/office/drawing/2014/main" id="{2818772A-1D5B-40FC-B262-1A54808FE7AA}"/>
              </a:ext>
            </a:extLst>
          </p:cNvPr>
          <p:cNvSpPr txBox="1"/>
          <p:nvPr/>
        </p:nvSpPr>
        <p:spPr>
          <a:xfrm>
            <a:off x="9459874" y="8747065"/>
            <a:ext cx="3590073" cy="412870"/>
          </a:xfrm>
          <a:prstGeom prst="rect">
            <a:avLst/>
          </a:prstGeom>
        </p:spPr>
        <p:txBody>
          <a:bodyPr lIns="0" tIns="0" rIns="0" bIns="0" rtlCol="0" anchor="t">
            <a:spAutoFit/>
          </a:bodyPr>
          <a:lstStyle/>
          <a:p>
            <a:pPr marL="0" marR="0" lvl="0" indent="0" algn="ctr" defTabSz="914400" rtl="0" eaLnBrk="1" fontAlgn="auto" latinLnBrk="0" hangingPunct="1">
              <a:lnSpc>
                <a:spcPts val="3359"/>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262D52"/>
                </a:solidFill>
                <a:effectLst/>
                <a:uLnTx/>
                <a:uFillTx/>
                <a:latin typeface="Muli Regular"/>
                <a:ea typeface="+mn-ea"/>
                <a:cs typeface="+mn-cs"/>
              </a:rPr>
              <a:t>Time saving</a:t>
            </a:r>
          </a:p>
        </p:txBody>
      </p:sp>
      <p:pic>
        <p:nvPicPr>
          <p:cNvPr id="26" name="Picture 25" descr="Graphical user interface, application, Teams&#10;&#10;Description automatically generated">
            <a:extLst>
              <a:ext uri="{FF2B5EF4-FFF2-40B4-BE49-F238E27FC236}">
                <a16:creationId xmlns:a16="http://schemas.microsoft.com/office/drawing/2014/main" id="{EDB32E2B-89FF-4D75-BF90-9B88E0F851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9014" y="2834123"/>
            <a:ext cx="2806844" cy="5607338"/>
          </a:xfrm>
          <a:prstGeom prst="rect">
            <a:avLst/>
          </a:prstGeom>
          <a:ln>
            <a:solidFill>
              <a:schemeClr val="bg1"/>
            </a:solidFill>
          </a:ln>
        </p:spPr>
      </p:pic>
      <p:pic>
        <p:nvPicPr>
          <p:cNvPr id="32" name="Picture 31">
            <a:extLst>
              <a:ext uri="{FF2B5EF4-FFF2-40B4-BE49-F238E27FC236}">
                <a16:creationId xmlns:a16="http://schemas.microsoft.com/office/drawing/2014/main" id="{4D77182F-53F9-4EDD-8A4B-39A8515FA9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29800" y="2850022"/>
            <a:ext cx="2850222" cy="5674650"/>
          </a:xfrm>
          <a:prstGeom prst="rect">
            <a:avLst/>
          </a:prstGeom>
        </p:spPr>
      </p:pic>
      <p:pic>
        <p:nvPicPr>
          <p:cNvPr id="13" name="Picture 12">
            <a:extLst>
              <a:ext uri="{FF2B5EF4-FFF2-40B4-BE49-F238E27FC236}">
                <a16:creationId xmlns:a16="http://schemas.microsoft.com/office/drawing/2014/main" id="{E34A0069-927F-45BB-A152-BDF34256850A}"/>
              </a:ext>
            </a:extLst>
          </p:cNvPr>
          <p:cNvPicPr>
            <a:picLocks noChangeAspect="1"/>
          </p:cNvPicPr>
          <p:nvPr/>
        </p:nvPicPr>
        <p:blipFill rotWithShape="1">
          <a:blip r:embed="rId6"/>
          <a:srcRect l="49867" t="-133" b="-133"/>
          <a:stretch/>
        </p:blipFill>
        <p:spPr>
          <a:xfrm>
            <a:off x="1027489" y="1152313"/>
            <a:ext cx="457440" cy="914880"/>
          </a:xfrm>
          <a:prstGeom prst="rect">
            <a:avLst/>
          </a:prstGeom>
        </p:spPr>
      </p:pic>
      <p:sp>
        <p:nvSpPr>
          <p:cNvPr id="15" name="TextBox 3">
            <a:extLst>
              <a:ext uri="{FF2B5EF4-FFF2-40B4-BE49-F238E27FC236}">
                <a16:creationId xmlns:a16="http://schemas.microsoft.com/office/drawing/2014/main" id="{43A38A25-3714-46D6-B30F-3098C2B97BCA}"/>
              </a:ext>
            </a:extLst>
          </p:cNvPr>
          <p:cNvSpPr txBox="1"/>
          <p:nvPr/>
        </p:nvSpPr>
        <p:spPr>
          <a:xfrm>
            <a:off x="1813837" y="1333500"/>
            <a:ext cx="13165019" cy="159973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002060"/>
                </a:solidFill>
                <a:effectLst/>
                <a:uLnTx/>
                <a:uFillTx/>
                <a:latin typeface="Muli Black"/>
                <a:ea typeface="+mn-ea"/>
                <a:cs typeface="+mn-cs"/>
              </a:rPr>
              <a:t>BENEFITS OF THE APPLICATION</a:t>
            </a:r>
            <a:endParaRPr kumimoji="0" lang="ar-SA" sz="3200" b="0" i="0" u="none" strike="noStrike" kern="1200" cap="none" spc="0" normalizeH="0" baseline="0" noProof="0" dirty="0">
              <a:ln>
                <a:noFill/>
              </a:ln>
              <a:solidFill>
                <a:srgbClr val="002060"/>
              </a:solidFill>
              <a:effectLst/>
              <a:uLnTx/>
              <a:uFillTx/>
              <a:latin typeface="Muli Black"/>
              <a:ea typeface="+mn-ea"/>
              <a:cs typeface="Arial" panose="020B0604020202020204" pitchFamily="34" charset="0"/>
            </a:endParaRPr>
          </a:p>
          <a:p>
            <a:pPr marL="0" marR="0" lvl="0" indent="0" algn="l" defTabSz="914400" rtl="0" eaLnBrk="1" fontAlgn="auto" latinLnBrk="0" hangingPunct="1">
              <a:lnSpc>
                <a:spcPts val="96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2B335C"/>
                </a:solidFill>
                <a:effectLst/>
                <a:uLnTx/>
                <a:uFillTx/>
                <a:latin typeface="Muli Black"/>
                <a:ea typeface="+mn-ea"/>
                <a:cs typeface="+mn-cs"/>
              </a:rPr>
              <a:t> </a:t>
            </a:r>
          </a:p>
        </p:txBody>
      </p:sp>
      <p:pic>
        <p:nvPicPr>
          <p:cNvPr id="17" name="Picture 16" descr="Graphical user interface, website&#10;&#10;Description automatically generated">
            <a:extLst>
              <a:ext uri="{FF2B5EF4-FFF2-40B4-BE49-F238E27FC236}">
                <a16:creationId xmlns:a16="http://schemas.microsoft.com/office/drawing/2014/main" id="{3FCF92C9-D29B-4022-AF44-1BF83C7E6D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33589" y="2853174"/>
            <a:ext cx="2800494" cy="5588287"/>
          </a:xfrm>
          <a:prstGeom prst="rect">
            <a:avLst/>
          </a:prstGeom>
        </p:spPr>
      </p:pic>
      <p:pic>
        <p:nvPicPr>
          <p:cNvPr id="18" name="Picture 17" descr="Graphical user interface, application&#10;&#10;Description automatically generated">
            <a:extLst>
              <a:ext uri="{FF2B5EF4-FFF2-40B4-BE49-F238E27FC236}">
                <a16:creationId xmlns:a16="http://schemas.microsoft.com/office/drawing/2014/main" id="{9829ABE7-9C36-4A52-AFCD-F6816A61CD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783677" y="2834123"/>
            <a:ext cx="2800494" cy="559463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E9D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22BF5BA-FADF-4F9D-8FA1-2E4041E6F7B7}"/>
              </a:ext>
            </a:extLst>
          </p:cNvPr>
          <p:cNvSpPr/>
          <p:nvPr/>
        </p:nvSpPr>
        <p:spPr>
          <a:xfrm>
            <a:off x="8229600" y="0"/>
            <a:ext cx="10218152" cy="10287000"/>
          </a:xfrm>
          <a:prstGeom prst="rect">
            <a:avLst/>
          </a:prstGeom>
          <a:solidFill>
            <a:srgbClr val="EA8B6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2" name="Picture 9">
            <a:extLst>
              <a:ext uri="{FF2B5EF4-FFF2-40B4-BE49-F238E27FC236}">
                <a16:creationId xmlns:a16="http://schemas.microsoft.com/office/drawing/2014/main" id="{891208B4-61B5-4982-B816-27333998D950}"/>
              </a:ext>
            </a:extLst>
          </p:cNvPr>
          <p:cNvPicPr>
            <a:picLocks noChangeAspect="1"/>
          </p:cNvPicPr>
          <p:nvPr/>
        </p:nvPicPr>
        <p:blipFill rotWithShape="1">
          <a:blip r:embed="rId2"/>
          <a:srcRect l="49867" t="-133" b="-133"/>
          <a:stretch/>
        </p:blipFill>
        <p:spPr>
          <a:xfrm>
            <a:off x="457200" y="571500"/>
            <a:ext cx="561203" cy="1066800"/>
          </a:xfrm>
          <a:prstGeom prst="rect">
            <a:avLst/>
          </a:prstGeom>
        </p:spPr>
      </p:pic>
      <p:sp>
        <p:nvSpPr>
          <p:cNvPr id="4" name="مستطيل 3">
            <a:extLst>
              <a:ext uri="{FF2B5EF4-FFF2-40B4-BE49-F238E27FC236}">
                <a16:creationId xmlns:a16="http://schemas.microsoft.com/office/drawing/2014/main" id="{F6AA1EF2-74F2-45FC-98A4-5243D63B7ABD}"/>
              </a:ext>
            </a:extLst>
          </p:cNvPr>
          <p:cNvSpPr/>
          <p:nvPr/>
        </p:nvSpPr>
        <p:spPr>
          <a:xfrm>
            <a:off x="811855" y="467519"/>
            <a:ext cx="4543231" cy="929100"/>
          </a:xfrm>
          <a:prstGeom prst="rect">
            <a:avLst/>
          </a:prstGeom>
        </p:spPr>
        <p:txBody>
          <a:bodyPr wrap="none">
            <a:spAutoFit/>
          </a:bodyPr>
          <a:lstStyle/>
          <a:p>
            <a:pPr marL="457200" marR="0" lvl="1" indent="0" algn="l" defTabSz="914400" rtl="0" eaLnBrk="1" fontAlgn="auto" latinLnBrk="0" hangingPunct="1">
              <a:lnSpc>
                <a:spcPct val="200000"/>
              </a:lnSpc>
              <a:spcBef>
                <a:spcPts val="1000"/>
              </a:spcBef>
              <a:spcAft>
                <a:spcPts val="0"/>
              </a:spcAft>
              <a:buClrTx/>
              <a:buSzTx/>
              <a:buFontTx/>
              <a:buNone/>
              <a:tabLst/>
              <a:defRPr/>
            </a:pPr>
            <a:r>
              <a:rPr kumimoji="0" lang="en-GB" sz="3200" b="0" i="0" u="none" strike="noStrike" kern="1200" cap="none" spc="0" normalizeH="0" baseline="0" noProof="0" dirty="0">
                <a:ln>
                  <a:noFill/>
                </a:ln>
                <a:solidFill>
                  <a:srgbClr val="002060"/>
                </a:solidFill>
                <a:effectLst/>
                <a:uLnTx/>
                <a:uFillTx/>
                <a:latin typeface="Muli Black"/>
                <a:ea typeface="+mn-ea"/>
                <a:cs typeface="+mn-cs"/>
              </a:rPr>
              <a:t>PROJECT TIMELINE</a:t>
            </a:r>
            <a:endParaRPr kumimoji="0" lang="en-US" sz="3200" b="0" i="0" u="none" strike="noStrike" kern="1200" cap="none" spc="0" normalizeH="0" baseline="0" noProof="0" dirty="0">
              <a:ln>
                <a:noFill/>
              </a:ln>
              <a:solidFill>
                <a:srgbClr val="002060"/>
              </a:solidFill>
              <a:effectLst/>
              <a:uLnTx/>
              <a:uFillTx/>
              <a:latin typeface="Muli Black"/>
              <a:ea typeface="+mn-ea"/>
              <a:cs typeface="+mn-cs"/>
            </a:endParaRPr>
          </a:p>
        </p:txBody>
      </p:sp>
      <p:sp>
        <p:nvSpPr>
          <p:cNvPr id="5" name="مستطيل 4">
            <a:extLst>
              <a:ext uri="{FF2B5EF4-FFF2-40B4-BE49-F238E27FC236}">
                <a16:creationId xmlns:a16="http://schemas.microsoft.com/office/drawing/2014/main" id="{419BA0CD-6A98-42F2-9436-9A9129F53A9E}"/>
              </a:ext>
            </a:extLst>
          </p:cNvPr>
          <p:cNvSpPr/>
          <p:nvPr/>
        </p:nvSpPr>
        <p:spPr>
          <a:xfrm>
            <a:off x="681855" y="4686300"/>
            <a:ext cx="4803229" cy="3380734"/>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B335C"/>
                </a:solidFill>
                <a:effectLst/>
                <a:uLnTx/>
                <a:uFillTx/>
                <a:latin typeface="Muli Regular Bold"/>
                <a:ea typeface="+mn-ea"/>
                <a:cs typeface="+mn-cs"/>
              </a:rPr>
              <a:t>Our plan to achieve the project objectives in approximately 6 weeks.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262D52"/>
              </a:solidFill>
              <a:effectLst/>
              <a:uLnTx/>
              <a:uFillTx/>
              <a:latin typeface="Calibri"/>
              <a:ea typeface="+mn-ea"/>
              <a:cs typeface="+mn-cs"/>
            </a:endParaRPr>
          </a:p>
          <a:p>
            <a:pPr marL="0" marR="0" lvl="0" indent="0" algn="l" defTabSz="914400" rtl="0" eaLnBrk="1" fontAlgn="auto" latinLnBrk="0" hangingPunct="1">
              <a:lnSpc>
                <a:spcPct val="150000"/>
              </a:lnSpc>
              <a:spcBef>
                <a:spcPts val="0"/>
              </a:spcBef>
              <a:spcAft>
                <a:spcPts val="0"/>
              </a:spcAft>
              <a:buClr>
                <a:srgbClr val="E88A60"/>
              </a:buClr>
              <a:buSzTx/>
              <a:buFontTx/>
              <a:buNone/>
              <a:tabLst/>
              <a:defRPr/>
            </a:pPr>
            <a:endParaRPr kumimoji="0" lang="en-US" sz="2400" b="0" i="0" u="none" strike="noStrike" kern="1200" cap="none" spc="0" normalizeH="0" baseline="0" noProof="0" dirty="0">
              <a:ln>
                <a:noFill/>
              </a:ln>
              <a:solidFill>
                <a:srgbClr val="2B335C"/>
              </a:solidFill>
              <a:effectLst/>
              <a:uLnTx/>
              <a:uFillTx/>
              <a:latin typeface="Times New Roman" panose="02020603050405020304" pitchFamily="18" charset="0"/>
              <a:ea typeface="Times New Roman" panose="02020603050405020304" pitchFamily="18" charset="0"/>
              <a:cs typeface="+mn-cs"/>
            </a:endParaRPr>
          </a:p>
        </p:txBody>
      </p:sp>
      <p:pic>
        <p:nvPicPr>
          <p:cNvPr id="6" name="Picture 5" descr="Chart, bar chart&#10;&#10;Description automatically generated">
            <a:extLst>
              <a:ext uri="{FF2B5EF4-FFF2-40B4-BE49-F238E27FC236}">
                <a16:creationId xmlns:a16="http://schemas.microsoft.com/office/drawing/2014/main" id="{C1EF2F89-F8D7-4A34-8FA6-684690E300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0051" y="1396619"/>
            <a:ext cx="12247701" cy="8006216"/>
          </a:xfrm>
          <a:prstGeom prst="rect">
            <a:avLst/>
          </a:prstGeom>
        </p:spPr>
      </p:pic>
    </p:spTree>
    <p:extLst>
      <p:ext uri="{BB962C8B-B14F-4D97-AF65-F5344CB8AC3E}">
        <p14:creationId xmlns:p14="http://schemas.microsoft.com/office/powerpoint/2010/main" val="1184049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A8B61"/>
        </a:solidFill>
        <a:effectLst/>
      </p:bgPr>
    </p:bg>
    <p:spTree>
      <p:nvGrpSpPr>
        <p:cNvPr id="1" name=""/>
        <p:cNvGrpSpPr/>
        <p:nvPr/>
      </p:nvGrpSpPr>
      <p:grpSpPr>
        <a:xfrm>
          <a:off x="0" y="0"/>
          <a:ext cx="0" cy="0"/>
          <a:chOff x="0" y="0"/>
          <a:chExt cx="0" cy="0"/>
        </a:xfrm>
      </p:grpSpPr>
      <p:sp>
        <p:nvSpPr>
          <p:cNvPr id="11" name="AutoShape 11"/>
          <p:cNvSpPr/>
          <p:nvPr/>
        </p:nvSpPr>
        <p:spPr>
          <a:xfrm>
            <a:off x="-76200" y="0"/>
            <a:ext cx="9144000" cy="10287000"/>
          </a:xfrm>
          <a:prstGeom prst="rect">
            <a:avLst/>
          </a:prstGeom>
          <a:solidFill>
            <a:srgbClr val="2B335C"/>
          </a:solidFill>
        </p:spPr>
      </p:sp>
      <p:pic>
        <p:nvPicPr>
          <p:cNvPr id="6" name="Picture 7">
            <a:extLst>
              <a:ext uri="{FF2B5EF4-FFF2-40B4-BE49-F238E27FC236}">
                <a16:creationId xmlns:a16="http://schemas.microsoft.com/office/drawing/2014/main" id="{AB738FDE-E3CA-4F52-9475-8E7319869983}"/>
              </a:ext>
            </a:extLst>
          </p:cNvPr>
          <p:cNvPicPr>
            <a:picLocks noChangeAspect="1"/>
          </p:cNvPicPr>
          <p:nvPr/>
        </p:nvPicPr>
        <p:blipFill>
          <a:blip r:embed="rId2"/>
          <a:srcRect/>
          <a:stretch>
            <a:fillRect/>
          </a:stretch>
        </p:blipFill>
        <p:spPr>
          <a:xfrm rot="-5400000">
            <a:off x="105744" y="1109338"/>
            <a:ext cx="1203791" cy="601895"/>
          </a:xfrm>
          <a:prstGeom prst="rect">
            <a:avLst/>
          </a:prstGeom>
        </p:spPr>
      </p:pic>
      <p:sp>
        <p:nvSpPr>
          <p:cNvPr id="7" name="مستطيل 3">
            <a:extLst>
              <a:ext uri="{FF2B5EF4-FFF2-40B4-BE49-F238E27FC236}">
                <a16:creationId xmlns:a16="http://schemas.microsoft.com/office/drawing/2014/main" id="{CE34922A-1F68-498C-B801-22E03B28BE33}"/>
              </a:ext>
            </a:extLst>
          </p:cNvPr>
          <p:cNvSpPr/>
          <p:nvPr/>
        </p:nvSpPr>
        <p:spPr>
          <a:xfrm>
            <a:off x="896450" y="771675"/>
            <a:ext cx="5238935" cy="929100"/>
          </a:xfrm>
          <a:prstGeom prst="rect">
            <a:avLst/>
          </a:prstGeom>
        </p:spPr>
        <p:txBody>
          <a:bodyPr wrap="none">
            <a:spAutoFit/>
          </a:bodyPr>
          <a:lstStyle/>
          <a:p>
            <a:pPr lvl="1">
              <a:lnSpc>
                <a:spcPct val="200000"/>
              </a:lnSpc>
              <a:spcBef>
                <a:spcPts val="1000"/>
              </a:spcBef>
              <a:spcAft>
                <a:spcPts val="0"/>
              </a:spcAft>
            </a:pPr>
            <a:r>
              <a:rPr lang="en-GB" sz="3200" dirty="0">
                <a:solidFill>
                  <a:srgbClr val="EFD1A9"/>
                </a:solidFill>
                <a:latin typeface="Muli Black"/>
              </a:rPr>
              <a:t>TEAM ORGANIZATION</a:t>
            </a:r>
            <a:endParaRPr lang="en-US" sz="3200" dirty="0">
              <a:solidFill>
                <a:srgbClr val="EFD1A9"/>
              </a:solidFill>
              <a:latin typeface="Muli Black"/>
            </a:endParaRPr>
          </a:p>
        </p:txBody>
      </p:sp>
      <p:pic>
        <p:nvPicPr>
          <p:cNvPr id="10" name="Picture 9" descr="Graphical user interface, application&#10;&#10;Description automatically generated">
            <a:extLst>
              <a:ext uri="{FF2B5EF4-FFF2-40B4-BE49-F238E27FC236}">
                <a16:creationId xmlns:a16="http://schemas.microsoft.com/office/drawing/2014/main" id="{468EA755-8328-4C28-9DE8-7446564054AF}"/>
              </a:ext>
            </a:extLst>
          </p:cNvPr>
          <p:cNvPicPr>
            <a:picLocks noChangeAspect="1"/>
          </p:cNvPicPr>
          <p:nvPr/>
        </p:nvPicPr>
        <p:blipFill rotWithShape="1">
          <a:blip r:embed="rId3">
            <a:extLst>
              <a:ext uri="{28A0092B-C50C-407E-A947-70E740481C1C}">
                <a14:useLocalDpi xmlns:a14="http://schemas.microsoft.com/office/drawing/2010/main" val="0"/>
              </a:ext>
            </a:extLst>
          </a:blip>
          <a:srcRect t="7501" r="2875" b="74493"/>
          <a:stretch/>
        </p:blipFill>
        <p:spPr>
          <a:xfrm>
            <a:off x="1191818" y="3028604"/>
            <a:ext cx="4648200" cy="1828800"/>
          </a:xfrm>
          <a:prstGeom prst="rect">
            <a:avLst/>
          </a:prstGeom>
        </p:spPr>
      </p:pic>
      <p:pic>
        <p:nvPicPr>
          <p:cNvPr id="12" name="Picture 11" descr="Graphical user interface, application&#10;&#10;Description automatically generated">
            <a:extLst>
              <a:ext uri="{FF2B5EF4-FFF2-40B4-BE49-F238E27FC236}">
                <a16:creationId xmlns:a16="http://schemas.microsoft.com/office/drawing/2014/main" id="{D8C4674F-1E39-45AE-B1CD-6842FADDC72E}"/>
              </a:ext>
            </a:extLst>
          </p:cNvPr>
          <p:cNvPicPr>
            <a:picLocks noChangeAspect="1"/>
          </p:cNvPicPr>
          <p:nvPr/>
        </p:nvPicPr>
        <p:blipFill rotWithShape="1">
          <a:blip r:embed="rId3">
            <a:extLst>
              <a:ext uri="{28A0092B-C50C-407E-A947-70E740481C1C}">
                <a14:useLocalDpi xmlns:a14="http://schemas.microsoft.com/office/drawing/2010/main" val="0"/>
              </a:ext>
            </a:extLst>
          </a:blip>
          <a:srcRect t="43513" r="2875" b="38481"/>
          <a:stretch/>
        </p:blipFill>
        <p:spPr>
          <a:xfrm>
            <a:off x="9829800" y="6678688"/>
            <a:ext cx="4648200" cy="1828800"/>
          </a:xfrm>
          <a:prstGeom prst="rect">
            <a:avLst/>
          </a:prstGeom>
        </p:spPr>
      </p:pic>
      <p:pic>
        <p:nvPicPr>
          <p:cNvPr id="13" name="Picture 12" descr="Graphical user interface, application&#10;&#10;Description automatically generated">
            <a:extLst>
              <a:ext uri="{FF2B5EF4-FFF2-40B4-BE49-F238E27FC236}">
                <a16:creationId xmlns:a16="http://schemas.microsoft.com/office/drawing/2014/main" id="{EA94056F-CE12-4BCE-B884-9E7FC5D8C031}"/>
              </a:ext>
            </a:extLst>
          </p:cNvPr>
          <p:cNvPicPr>
            <a:picLocks noChangeAspect="1"/>
          </p:cNvPicPr>
          <p:nvPr/>
        </p:nvPicPr>
        <p:blipFill rotWithShape="1">
          <a:blip r:embed="rId3">
            <a:extLst>
              <a:ext uri="{28A0092B-C50C-407E-A947-70E740481C1C}">
                <a14:useLocalDpi xmlns:a14="http://schemas.microsoft.com/office/drawing/2010/main" val="0"/>
              </a:ext>
            </a:extLst>
          </a:blip>
          <a:srcRect t="79150" r="2875" b="1719"/>
          <a:stretch/>
        </p:blipFill>
        <p:spPr>
          <a:xfrm>
            <a:off x="3540856" y="6564388"/>
            <a:ext cx="4648200" cy="1943100"/>
          </a:xfrm>
          <a:prstGeom prst="rect">
            <a:avLst/>
          </a:prstGeom>
        </p:spPr>
      </p:pic>
      <p:pic>
        <p:nvPicPr>
          <p:cNvPr id="14" name="Picture 13" descr="Graphical user interface, application&#10;&#10;Description automatically generated">
            <a:extLst>
              <a:ext uri="{FF2B5EF4-FFF2-40B4-BE49-F238E27FC236}">
                <a16:creationId xmlns:a16="http://schemas.microsoft.com/office/drawing/2014/main" id="{06B86AAA-5399-4873-B038-F2EAF787A9E1}"/>
              </a:ext>
            </a:extLst>
          </p:cNvPr>
          <p:cNvPicPr>
            <a:picLocks noChangeAspect="1"/>
          </p:cNvPicPr>
          <p:nvPr/>
        </p:nvPicPr>
        <p:blipFill rotWithShape="1">
          <a:blip r:embed="rId3">
            <a:extLst>
              <a:ext uri="{28A0092B-C50C-407E-A947-70E740481C1C}">
                <a14:useLocalDpi xmlns:a14="http://schemas.microsoft.com/office/drawing/2010/main" val="0"/>
              </a:ext>
            </a:extLst>
          </a:blip>
          <a:srcRect t="61518" r="2875" b="20476"/>
          <a:stretch/>
        </p:blipFill>
        <p:spPr>
          <a:xfrm>
            <a:off x="6896102" y="3028604"/>
            <a:ext cx="4648200" cy="1828800"/>
          </a:xfrm>
          <a:prstGeom prst="rect">
            <a:avLst/>
          </a:prstGeom>
        </p:spPr>
      </p:pic>
      <p:pic>
        <p:nvPicPr>
          <p:cNvPr id="15" name="Picture 14" descr="Graphical user interface, application&#10;&#10;Description automatically generated">
            <a:extLst>
              <a:ext uri="{FF2B5EF4-FFF2-40B4-BE49-F238E27FC236}">
                <a16:creationId xmlns:a16="http://schemas.microsoft.com/office/drawing/2014/main" id="{663B00E3-17A1-46C8-B439-8DE61BD19AE6}"/>
              </a:ext>
            </a:extLst>
          </p:cNvPr>
          <p:cNvPicPr>
            <a:picLocks noChangeAspect="1"/>
          </p:cNvPicPr>
          <p:nvPr/>
        </p:nvPicPr>
        <p:blipFill rotWithShape="1">
          <a:blip r:embed="rId3">
            <a:extLst>
              <a:ext uri="{28A0092B-C50C-407E-A947-70E740481C1C}">
                <a14:useLocalDpi xmlns:a14="http://schemas.microsoft.com/office/drawing/2010/main" val="0"/>
              </a:ext>
            </a:extLst>
          </a:blip>
          <a:srcRect t="25505" r="2875" b="56489"/>
          <a:stretch/>
        </p:blipFill>
        <p:spPr>
          <a:xfrm>
            <a:off x="12600386" y="3024846"/>
            <a:ext cx="4648200" cy="1828800"/>
          </a:xfrm>
          <a:prstGeom prst="rect">
            <a:avLst/>
          </a:prstGeom>
        </p:spPr>
      </p:pic>
    </p:spTree>
    <p:extLst>
      <p:ext uri="{BB962C8B-B14F-4D97-AF65-F5344CB8AC3E}">
        <p14:creationId xmlns:p14="http://schemas.microsoft.com/office/powerpoint/2010/main" val="1616641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5C930B2-9A23-43A5-81A5-51D4793E3DB3}"/>
              </a:ext>
            </a:extLst>
          </p:cNvPr>
          <p:cNvPicPr>
            <a:picLocks noChangeAspect="1"/>
          </p:cNvPicPr>
          <p:nvPr/>
        </p:nvPicPr>
        <p:blipFill rotWithShape="1">
          <a:blip r:embed="rId2"/>
          <a:srcRect l="-2457" t="55963" r="26760"/>
          <a:stretch/>
        </p:blipFill>
        <p:spPr>
          <a:xfrm>
            <a:off x="5088717" y="-419100"/>
            <a:ext cx="13427883" cy="7815906"/>
          </a:xfrm>
          <a:prstGeom prst="rect">
            <a:avLst/>
          </a:prstGeom>
        </p:spPr>
      </p:pic>
      <p:sp>
        <p:nvSpPr>
          <p:cNvPr id="3" name="TextBox 3"/>
          <p:cNvSpPr txBox="1"/>
          <p:nvPr/>
        </p:nvSpPr>
        <p:spPr>
          <a:xfrm>
            <a:off x="2055511" y="8473776"/>
            <a:ext cx="6250896" cy="1000274"/>
          </a:xfrm>
          <a:prstGeom prst="rect">
            <a:avLst/>
          </a:prstGeom>
        </p:spPr>
        <p:txBody>
          <a:bodyPr lIns="0" tIns="0" rIns="0" bIns="0" rtlCol="0" anchor="t">
            <a:spAutoFit/>
          </a:bodyPr>
          <a:lstStyle/>
          <a:p>
            <a:pPr lvl="0">
              <a:lnSpc>
                <a:spcPts val="3919"/>
              </a:lnSpc>
              <a:spcBef>
                <a:spcPct val="0"/>
              </a:spcBef>
            </a:pPr>
            <a:r>
              <a:rPr lang="en-US" sz="3600" b="1" dirty="0">
                <a:solidFill>
                  <a:srgbClr val="2B335C"/>
                </a:solidFill>
                <a:latin typeface="Muli Regular Bold"/>
              </a:rPr>
              <a:t>SYSTEM ANALYSIS</a:t>
            </a:r>
            <a:br>
              <a:rPr lang="en-US" sz="3600" b="1" dirty="0">
                <a:solidFill>
                  <a:srgbClr val="2B335C"/>
                </a:solidFill>
                <a:latin typeface="Muli Regular Bold"/>
              </a:rPr>
            </a:br>
            <a:endParaRPr kumimoji="0" lang="en-US" sz="3600" b="1" i="0" u="none" strike="noStrike" kern="1200" cap="none" spc="0" normalizeH="0" baseline="0" noProof="0" dirty="0">
              <a:ln>
                <a:noFill/>
              </a:ln>
              <a:solidFill>
                <a:srgbClr val="2B335C"/>
              </a:solidFill>
              <a:effectLst/>
              <a:uLnTx/>
              <a:uFillTx/>
              <a:latin typeface="Muli Regular Bold"/>
              <a:ea typeface="+mn-ea"/>
              <a:cs typeface="+mn-cs"/>
            </a:endParaRPr>
          </a:p>
        </p:txBody>
      </p:sp>
      <p:pic>
        <p:nvPicPr>
          <p:cNvPr id="9" name="Picture 8">
            <a:extLst>
              <a:ext uri="{FF2B5EF4-FFF2-40B4-BE49-F238E27FC236}">
                <a16:creationId xmlns:a16="http://schemas.microsoft.com/office/drawing/2014/main" id="{98F1F998-50B6-42DF-A312-533EC2852FD5}"/>
              </a:ext>
            </a:extLst>
          </p:cNvPr>
          <p:cNvPicPr>
            <a:picLocks noChangeAspect="1"/>
          </p:cNvPicPr>
          <p:nvPr/>
        </p:nvPicPr>
        <p:blipFill rotWithShape="1">
          <a:blip r:embed="rId3"/>
          <a:srcRect l="49867" t="-133" b="-133"/>
          <a:stretch/>
        </p:blipFill>
        <p:spPr>
          <a:xfrm>
            <a:off x="1054794" y="8252579"/>
            <a:ext cx="457440" cy="914880"/>
          </a:xfrm>
          <a:prstGeom prst="rect">
            <a:avLst/>
          </a:prstGeom>
        </p:spPr>
      </p:pic>
    </p:spTree>
    <p:extLst>
      <p:ext uri="{BB962C8B-B14F-4D97-AF65-F5344CB8AC3E}">
        <p14:creationId xmlns:p14="http://schemas.microsoft.com/office/powerpoint/2010/main" val="39717819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62D52"/>
        </a:solidFill>
        <a:ln>
          <a:noFill/>
        </a:ln>
      </a:spPr>
      <a:bodyPr rtlCol="1"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TotalTime>
  <Words>1058</Words>
  <Application>Microsoft Office PowerPoint</Application>
  <PresentationFormat>Custom</PresentationFormat>
  <Paragraphs>151</Paragraphs>
  <Slides>32</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Muli Black</vt:lpstr>
      <vt:lpstr>Muli Regular Bold</vt:lpstr>
      <vt:lpstr>Calibri</vt:lpstr>
      <vt:lpstr>Cocon® Next Arabic</vt:lpstr>
      <vt:lpstr>Wingdings</vt:lpstr>
      <vt:lpstr>Muli Regular</vt: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Class Diagram</vt:lpstr>
      <vt:lpstr>Activity diagram</vt:lpstr>
      <vt:lpstr>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Sana Garah</dc:creator>
  <cp:lastModifiedBy>Sana Garah</cp:lastModifiedBy>
  <cp:revision>14</cp:revision>
  <dcterms:created xsi:type="dcterms:W3CDTF">2020-12-08T13:15:47Z</dcterms:created>
  <dcterms:modified xsi:type="dcterms:W3CDTF">2020-12-09T15:41:17Z</dcterms:modified>
</cp:coreProperties>
</file>